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301" r:id="rId3"/>
    <p:sldId id="302" r:id="rId4"/>
    <p:sldId id="284" r:id="rId5"/>
    <p:sldId id="285" r:id="rId6"/>
    <p:sldId id="259" r:id="rId7"/>
    <p:sldId id="260" r:id="rId8"/>
    <p:sldId id="261" r:id="rId9"/>
    <p:sldId id="262" r:id="rId10"/>
    <p:sldId id="303" r:id="rId11"/>
    <p:sldId id="263" r:id="rId12"/>
    <p:sldId id="264" r:id="rId13"/>
    <p:sldId id="265" r:id="rId14"/>
    <p:sldId id="266" r:id="rId15"/>
    <p:sldId id="267" r:id="rId16"/>
    <p:sldId id="295" r:id="rId17"/>
    <p:sldId id="269" r:id="rId18"/>
    <p:sldId id="270" r:id="rId19"/>
    <p:sldId id="286" r:id="rId20"/>
    <p:sldId id="271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304" r:id="rId29"/>
    <p:sldId id="297" r:id="rId30"/>
    <p:sldId id="299" r:id="rId31"/>
    <p:sldId id="300" r:id="rId32"/>
    <p:sldId id="305" r:id="rId33"/>
    <p:sldId id="278" r:id="rId34"/>
    <p:sldId id="279" r:id="rId35"/>
    <p:sldId id="280" r:id="rId36"/>
    <p:sldId id="281" r:id="rId37"/>
    <p:sldId id="282" r:id="rId38"/>
    <p:sldId id="283" r:id="rId39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8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holas Loulloudes" initials="NL" lastIdx="1" clrIdx="0"/>
  <p:cmAuthor id="1" name="dtrihinas" initials="d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169" autoAdjust="0"/>
  </p:normalViewPr>
  <p:slideViewPr>
    <p:cSldViewPr showGuides="1">
      <p:cViewPr>
        <p:scale>
          <a:sx n="100" d="100"/>
          <a:sy n="100" d="100"/>
        </p:scale>
        <p:origin x="-264" y="1380"/>
      </p:cViewPr>
      <p:guideLst>
        <p:guide orient="horz" pos="4080"/>
        <p:guide pos="57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224"/>
        <p:guide pos="223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39E5D6-9EB3-D444-8556-6913394AD966}" type="datetimeFigureOut">
              <a:rPr lang="en-US"/>
              <a:pPr>
                <a:defRPr/>
              </a:pPr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34C249-0894-1D44-A088-27CA424A7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7712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F7D93B-CAAE-6A4F-901D-1DEA2D5EFEE9}" type="datetimeFigureOut">
              <a:rPr lang="en-US"/>
              <a:pPr>
                <a:defRPr/>
              </a:pPr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2D53639-E55C-584B-8F91-A0039D2CD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145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D2971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January 2016, iSocial Research Meeting          Milan, Italy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F0DDA-C794-F942-A20E-21FF342E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612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January 2016, iSocial Research Meeting          Milan, Italy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2D4CA-4201-FB40-8624-FEF2E9295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1625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January 2016, iSocial Research Meeting          Milan, Italy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B01C-B75D-2547-9B64-35CD202A7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587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1261641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544" y="1988840"/>
            <a:ext cx="8208912" cy="3816424"/>
          </a:xfrm>
        </p:spPr>
        <p:txBody>
          <a:bodyPr/>
          <a:lstStyle>
            <a:lvl1pPr marL="457200" indent="-457200">
              <a:buClr>
                <a:schemeClr val="accent6"/>
              </a:buClr>
              <a:buFont typeface="Arial" pitchFamily="34" charset="0"/>
              <a:buChar char="•"/>
              <a:defRPr/>
            </a:lvl1pPr>
            <a:lvl2pPr marL="914400" indent="-457200">
              <a:buClr>
                <a:schemeClr val="accent6"/>
              </a:buClr>
              <a:buFont typeface="Arial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1143000" indent="-228600">
              <a:buClr>
                <a:schemeClr val="accent6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chemeClr val="accent6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chemeClr val="accent6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D849-E46C-F44B-BF29-2673D365A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3607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styl\Dropbox\SharedDocs\ResearchProjects\Projects\PRJ002\Project-Execution\ΠΕΡΙΕΧΟΜΕΝΟ\Logos-ΕΡΓΟΥ\tileapokatastasi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335713"/>
            <a:ext cx="1285875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ΛΟΓΟΤΥΠΟ ΜΕ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08725"/>
            <a:ext cx="3587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ΛΟΓΟΤΥΠΟ ΠΑΝΕΠΙΣΤΗΜΙΟ ΚΥΠΡΟΥ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463" y="6308725"/>
            <a:ext cx="3365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nstyl\Dropbox\SharedDocs\ResearchProjects\Projects\PRJ003\Project-Execution\ΠΕΡΙΕΧΟΜΕΝΟ\logos-ΠΡΟΓΡΑΜΜΑΤΟΣ\pagn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308725"/>
            <a:ext cx="2889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619250" y="6307138"/>
            <a:ext cx="1325563" cy="520700"/>
            <a:chOff x="4851242" y="48250"/>
            <a:chExt cx="2854675" cy="907877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5" y="48250"/>
              <a:ext cx="619125" cy="657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21"/>
            <p:cNvSpPr txBox="1">
              <a:spLocks noChangeArrowheads="1"/>
            </p:cNvSpPr>
            <p:nvPr/>
          </p:nvSpPr>
          <p:spPr bwMode="auto">
            <a:xfrm>
              <a:off x="4851242" y="631589"/>
              <a:ext cx="2854675" cy="32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700" b="1" i="1"/>
                <a:t>European Territorial Cooperation </a:t>
              </a:r>
            </a:p>
            <a:p>
              <a:pPr algn="ctr"/>
              <a:r>
                <a:rPr lang="en-US" sz="700" b="1" i="1"/>
                <a:t>Program "Greece-Cyprus 2007-2013"</a:t>
              </a:r>
            </a:p>
          </p:txBody>
        </p:sp>
      </p:grp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2967038" y="6284913"/>
            <a:ext cx="1965325" cy="573087"/>
            <a:chOff x="2152612" y="1303628"/>
            <a:chExt cx="3001985" cy="883527"/>
          </a:xfrm>
        </p:grpSpPr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2257605" y="1915846"/>
              <a:ext cx="2632449" cy="27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700" b="1" i="1"/>
                <a:t>European Territorial Cooperation Program </a:t>
              </a:r>
            </a:p>
            <a:p>
              <a:pPr algn="ctr"/>
              <a:r>
                <a:rPr lang="en-US" sz="700" b="1" i="1"/>
                <a:t>"Greece-Cyprus 2007-2013"</a:t>
              </a:r>
            </a:p>
          </p:txBody>
        </p:sp>
        <p:grpSp>
          <p:nvGrpSpPr>
            <p:cNvPr id="14" name="Group 26"/>
            <p:cNvGrpSpPr>
              <a:grpSpLocks/>
            </p:cNvGrpSpPr>
            <p:nvPr/>
          </p:nvGrpSpPr>
          <p:grpSpPr bwMode="auto">
            <a:xfrm>
              <a:off x="2152612" y="1303628"/>
              <a:ext cx="3001985" cy="481968"/>
              <a:chOff x="2530332" y="1547266"/>
              <a:chExt cx="3001985" cy="481968"/>
            </a:xfrm>
          </p:grpSpPr>
          <p:sp>
            <p:nvSpPr>
              <p:cNvPr id="15" name="TextBox 25"/>
              <p:cNvSpPr txBox="1">
                <a:spLocks noChangeArrowheads="1"/>
              </p:cNvSpPr>
              <p:nvPr/>
            </p:nvSpPr>
            <p:spPr bwMode="auto">
              <a:xfrm>
                <a:off x="2530332" y="1893448"/>
                <a:ext cx="859718" cy="135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700" b="1" i="1"/>
                  <a:t>Greek Republic</a:t>
                </a:r>
                <a:endParaRPr lang="en-GB" sz="700" b="1" i="1"/>
              </a:p>
            </p:txBody>
          </p:sp>
          <p:sp>
            <p:nvSpPr>
              <p:cNvPr id="16" name="TextBox 26"/>
              <p:cNvSpPr txBox="1">
                <a:spLocks noChangeArrowheads="1"/>
              </p:cNvSpPr>
              <p:nvPr/>
            </p:nvSpPr>
            <p:spPr bwMode="auto">
              <a:xfrm>
                <a:off x="3546184" y="1893447"/>
                <a:ext cx="923039" cy="135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700" b="1" i="1"/>
                  <a:t>European Union</a:t>
                </a:r>
                <a:endParaRPr lang="en-GB" sz="700" b="1" i="1"/>
              </a:p>
            </p:txBody>
          </p:sp>
          <p:sp>
            <p:nvSpPr>
              <p:cNvPr id="17" name="TextBox 27"/>
              <p:cNvSpPr txBox="1">
                <a:spLocks noChangeArrowheads="1"/>
              </p:cNvSpPr>
              <p:nvPr/>
            </p:nvSpPr>
            <p:spPr bwMode="auto">
              <a:xfrm>
                <a:off x="4601972" y="1893579"/>
                <a:ext cx="930345" cy="135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700" b="1" i="1"/>
                  <a:t>Cypriot Republic</a:t>
                </a:r>
                <a:endParaRPr lang="en-GB" sz="700" b="1" i="1"/>
              </a:p>
            </p:txBody>
          </p:sp>
          <p:pic>
            <p:nvPicPr>
              <p:cNvPr id="18" name="Picture 6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6655" y="1592112"/>
                <a:ext cx="390525" cy="3238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7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4318" y="1547266"/>
                <a:ext cx="485775" cy="333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8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4144" y="1550548"/>
                <a:ext cx="342899" cy="342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038600" cy="4569371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72008" y="476672"/>
            <a:ext cx="8964488" cy="936104"/>
          </a:xfrm>
          <a:noFill/>
        </p:spPr>
        <p:txBody>
          <a:bodyPr>
            <a:noAutofit/>
          </a:bodyPr>
          <a:lstStyle>
            <a:lvl1pPr algn="l">
              <a:defRPr sz="4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42170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January 2016, iSocial Research Meeting          Milan, Italy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5CD65-8732-364C-956B-0A7D33F52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4523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January 2016, iSocial Research Meeting          Milan, Italy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BFDA-BBB5-7F42-BB8E-A09C00A54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0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January 2016, iSocial Research Meeting          Milan, Italy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33A6A-E89D-E34D-AD9B-AC3674C39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36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6"/>
              </a:buClr>
              <a:defRPr sz="2400"/>
            </a:lvl1pPr>
            <a:lvl2pPr>
              <a:buClr>
                <a:schemeClr val="accent6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6"/>
              </a:buClr>
              <a:defRPr sz="16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chemeClr val="accent6"/>
              </a:buClr>
              <a:defRPr sz="2400"/>
            </a:lvl1pPr>
            <a:lvl2pPr>
              <a:buClr>
                <a:schemeClr val="accent6"/>
              </a:buClr>
              <a:defRPr sz="20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6"/>
              </a:buClr>
              <a:defRPr sz="1600"/>
            </a:lvl4pPr>
            <a:lvl5pPr>
              <a:buClr>
                <a:schemeClr val="accent6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January 2016, iSocial Research Meeting          Milan, Italy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A29A-4BD5-C64F-B42F-D602938E93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581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January 2016, iSocial Research Meeting          Milan, Italy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16A1C-9032-8844-A912-68AE815D23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5717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January 2016, iSocial Research Meeting          Milan, Italy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4EB9C-80FD-AB4D-B453-8389A5479E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807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accent6"/>
              </a:buClr>
              <a:defRPr sz="2800"/>
            </a:lvl2pPr>
            <a:lvl3pPr>
              <a:buClr>
                <a:schemeClr val="accent6"/>
              </a:buClr>
              <a:defRPr sz="2400"/>
            </a:lvl3pPr>
            <a:lvl4pPr>
              <a:buClr>
                <a:schemeClr val="accent6"/>
              </a:buClr>
              <a:defRPr sz="2000"/>
            </a:lvl4pPr>
            <a:lvl5pPr>
              <a:buClr>
                <a:schemeClr val="accent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January 2016, iSocial Research Meeting          Milan, Italy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98EF9-28A5-FD49-AE96-4015FDB88C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034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28 January 2016, iSocial Research Meeting          Milan, Italy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0608B-A7E2-AF46-BB49-3D7DB4C08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517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0" y="0"/>
            <a:ext cx="9144000" cy="47625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492875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indent="-228600">
              <a:buFontTx/>
              <a:buAutoNum type="arabicPlain" startAt="28"/>
              <a:defRPr/>
            </a:pPr>
            <a:r>
              <a:rPr lang="en-US" smtClean="0"/>
              <a:t>28 January 2016, iSocial Research Meeting          Milan, Italy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ED58CB-456C-DC41-A99A-A79B86A0B0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1918"/>
            <a:ext cx="1984586" cy="424754"/>
          </a:xfrm>
          <a:prstGeom prst="rect">
            <a:avLst/>
          </a:prstGeom>
          <a:effectLst/>
        </p:spPr>
      </p:pic>
      <p:pic>
        <p:nvPicPr>
          <p:cNvPr id="1034" name="Picture 1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55563"/>
            <a:ext cx="19843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7338" y="-12700"/>
            <a:ext cx="1236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950" y="6515101"/>
            <a:ext cx="2025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err="1" smtClean="0">
                <a:solidFill>
                  <a:schemeClr val="bg2"/>
                </a:solidFill>
              </a:rPr>
              <a:t>Alexandros</a:t>
            </a:r>
            <a:r>
              <a:rPr lang="el-GR" sz="1200" b="1" dirty="0" smtClean="0">
                <a:solidFill>
                  <a:schemeClr val="bg2"/>
                </a:solidFill>
              </a:rPr>
              <a:t> Karakasidis</a:t>
            </a:r>
            <a:endParaRPr lang="en-GB" sz="1200" b="1" dirty="0">
              <a:solidFill>
                <a:schemeClr val="bg2"/>
              </a:solidFill>
            </a:endParaRPr>
          </a:p>
        </p:txBody>
      </p:sp>
      <p:pic>
        <p:nvPicPr>
          <p:cNvPr id="14" name="13 - Εικόνα" descr="isocial_small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905000" y="0"/>
            <a:ext cx="1225181" cy="4594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91" r:id="rId12"/>
    <p:sldLayoutId id="2147483692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7F7F7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Scalable Blocking for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Privacy Preserving Record Linkage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1800" b="1" dirty="0" err="1" smtClean="0">
                <a:solidFill>
                  <a:schemeClr val="bg1"/>
                </a:solidFill>
              </a:rPr>
              <a:t>Presented</a:t>
            </a:r>
            <a:r>
              <a:rPr lang="el-GR" sz="1800" b="1" dirty="0" smtClean="0">
                <a:solidFill>
                  <a:schemeClr val="bg1"/>
                </a:solidFill>
              </a:rPr>
              <a:t> </a:t>
            </a:r>
            <a:r>
              <a:rPr lang="el-GR" sz="1800" b="1" dirty="0" err="1" smtClean="0">
                <a:solidFill>
                  <a:schemeClr val="bg1"/>
                </a:solidFill>
              </a:rPr>
              <a:t>at</a:t>
            </a:r>
            <a:r>
              <a:rPr lang="el-GR" sz="1800" b="1" dirty="0" smtClean="0">
                <a:solidFill>
                  <a:schemeClr val="bg1"/>
                </a:solidFill>
              </a:rPr>
              <a:t> ACM SIGKDD 2015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err="1">
                <a:latin typeface="Bookman Old Style" pitchFamily="18" charset="0"/>
              </a:rPr>
              <a:t>Alexandros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smtClean="0">
                <a:latin typeface="Bookman Old Style" pitchFamily="18" charset="0"/>
              </a:rPr>
              <a:t>Karakasidis</a:t>
            </a:r>
            <a:r>
              <a:rPr lang="el-GR" sz="2400" baseline="30000" dirty="0" smtClean="0">
                <a:latin typeface="Bookman Old Style" pitchFamily="18" charset="0"/>
              </a:rPr>
              <a:t>1*</a:t>
            </a:r>
            <a:r>
              <a:rPr lang="el-GR" sz="2400" dirty="0" smtClean="0">
                <a:latin typeface="Bookman Old Style" pitchFamily="18" charset="0"/>
              </a:rPr>
              <a:t>,  </a:t>
            </a:r>
            <a:r>
              <a:rPr lang="el-GR" sz="2400" dirty="0" err="1" smtClean="0">
                <a:latin typeface="Bookman Old Style" pitchFamily="18" charset="0"/>
              </a:rPr>
              <a:t>Georgia</a:t>
            </a:r>
            <a:r>
              <a:rPr lang="el-GR" sz="2400" dirty="0" smtClean="0">
                <a:latin typeface="Bookman Old Style" pitchFamily="18" charset="0"/>
              </a:rPr>
              <a:t> Koloniari</a:t>
            </a:r>
            <a:r>
              <a:rPr lang="el-GR" sz="2400" baseline="30000" dirty="0" smtClean="0">
                <a:latin typeface="Bookman Old Style" pitchFamily="18" charset="0"/>
              </a:rPr>
              <a:t>2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endParaRPr lang="el-GR" sz="2400" dirty="0" smtClean="0">
              <a:latin typeface="Bookman Old Style" pitchFamily="18" charset="0"/>
            </a:endParaRPr>
          </a:p>
          <a:p>
            <a:pPr algn="ctr"/>
            <a:r>
              <a:rPr lang="en-US" sz="2400" dirty="0" smtClean="0">
                <a:latin typeface="Bookman Old Style" pitchFamily="18" charset="0"/>
              </a:rPr>
              <a:t>and </a:t>
            </a:r>
            <a:r>
              <a:rPr lang="en-US" sz="2400" dirty="0" err="1">
                <a:latin typeface="Bookman Old Style" pitchFamily="18" charset="0"/>
              </a:rPr>
              <a:t>Vassilios</a:t>
            </a:r>
            <a:r>
              <a:rPr lang="en-US" sz="2400" dirty="0">
                <a:latin typeface="Bookman Old Style" pitchFamily="18" charset="0"/>
              </a:rPr>
              <a:t> S. </a:t>
            </a:r>
            <a:r>
              <a:rPr lang="en-US" sz="2400" dirty="0" smtClean="0">
                <a:latin typeface="Bookman Old Style" pitchFamily="18" charset="0"/>
              </a:rPr>
              <a:t>Verykios</a:t>
            </a:r>
            <a:r>
              <a:rPr lang="el-GR" sz="2400" baseline="30000" dirty="0" smtClean="0">
                <a:latin typeface="Bookman Old Style" pitchFamily="18" charset="0"/>
              </a:rPr>
              <a:t>3</a:t>
            </a:r>
            <a:endParaRPr lang="en-US" sz="2400" dirty="0">
              <a:latin typeface="Bookman Old Style" pitchFamily="18" charset="0"/>
            </a:endParaRPr>
          </a:p>
          <a:p>
            <a:pPr algn="ctr"/>
            <a:endParaRPr lang="el-GR" sz="2400" baseline="30000" dirty="0" smtClean="0">
              <a:latin typeface="Bookman Old Style" pitchFamily="18" charset="0"/>
            </a:endParaRPr>
          </a:p>
          <a:p>
            <a:pPr algn="ctr"/>
            <a:endParaRPr lang="el-GR" sz="2400" dirty="0" smtClean="0">
              <a:latin typeface="Bookman Old Style" pitchFamily="18" charset="0"/>
            </a:endParaRP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304800" y="4038600"/>
          <a:ext cx="8610600" cy="1952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1007165">
                <a:tc>
                  <a:txBody>
                    <a:bodyPr/>
                    <a:lstStyle/>
                    <a:p>
                      <a:pPr algn="ctr"/>
                      <a:r>
                        <a:rPr lang="el-GR" sz="1400" b="0" kern="1200" baseline="300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l-GR" sz="1400" b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Department </a:t>
                      </a:r>
                      <a:r>
                        <a:rPr lang="el-GR" sz="1400" b="0" kern="12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of</a:t>
                      </a:r>
                      <a:r>
                        <a:rPr lang="el-GR" sz="1400" b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0" kern="12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Computer</a:t>
                      </a:r>
                      <a:r>
                        <a:rPr lang="el-GR" sz="1400" b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0" kern="12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Science</a:t>
                      </a:r>
                      <a:endParaRPr lang="el-GR" sz="1400" b="0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l-GR" sz="1400" b="0" kern="12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University</a:t>
                      </a:r>
                      <a:r>
                        <a:rPr lang="el-GR" sz="1400" b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0" kern="12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of</a:t>
                      </a:r>
                      <a:r>
                        <a:rPr lang="el-GR" sz="1400" b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400" b="0" kern="12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Cyprus</a:t>
                      </a:r>
                      <a:endParaRPr lang="el-GR" sz="1400" b="0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l-GR" sz="1400" b="0" kern="12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Nicosia</a:t>
                      </a:r>
                      <a:r>
                        <a:rPr lang="el-GR" sz="1400" b="0" kern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l-GR" sz="1400" b="0" kern="12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Cyprus</a:t>
                      </a:r>
                      <a:endParaRPr lang="el-GR" sz="1400" b="0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l-GR" sz="1400" b="0" kern="12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akarakasidis@cs.ucy.ac.cy</a:t>
                      </a:r>
                      <a:endParaRPr lang="el-GR" sz="1400" b="0" kern="1200" dirty="0" smtClean="0">
                        <a:solidFill>
                          <a:schemeClr val="tx1"/>
                        </a:solidFill>
                        <a:latin typeface="Bookman Old Style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baseline="300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2 </a:t>
                      </a:r>
                      <a:r>
                        <a:rPr lang="el-GR" sz="1400" b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Department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l-GR" sz="1400" b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of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l-GR" sz="1400" b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Applied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l-GR" sz="1400" b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Informatics</a:t>
                      </a:r>
                      <a:endParaRPr lang="el-GR" sz="1400" b="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el-GR" sz="1400" b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University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l-GR" sz="1400" b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of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l-GR" sz="1400" b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Macedonia</a:t>
                      </a:r>
                      <a:endParaRPr lang="el-GR" sz="1400" b="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el-GR" sz="1400" b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Thessaloniki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, </a:t>
                      </a:r>
                      <a:r>
                        <a:rPr lang="el-GR" sz="1400" b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Greece</a:t>
                      </a:r>
                      <a:endParaRPr lang="el-GR" sz="1400" b="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  <a:p>
                      <a:pPr algn="ctr"/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gkoloniari@uom.gr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821635">
                <a:tc gridSpan="2">
                  <a:txBody>
                    <a:bodyPr/>
                    <a:lstStyle/>
                    <a:p>
                      <a:pPr algn="ctr"/>
                      <a:r>
                        <a:rPr lang="el-GR" sz="1400" baseline="300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3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School of Science and Technology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Hellenic Open University</a:t>
                      </a:r>
                    </a:p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Patras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, Greece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verykios@eap.gr</a:t>
                      </a:r>
                      <a:endParaRPr lang="el-GR" sz="1400" dirty="0" smtClean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0" y="613158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>
                <a:latin typeface="Bookman Old Style" pitchFamily="18" charset="0"/>
              </a:rPr>
              <a:t>*</a:t>
            </a:r>
            <a:r>
              <a:rPr lang="el-GR" sz="1200" dirty="0" err="1" smtClean="0">
                <a:latin typeface="Bookman Old Style" pitchFamily="18" charset="0"/>
              </a:rPr>
              <a:t>Work</a:t>
            </a:r>
            <a:r>
              <a:rPr lang="el-GR" sz="1200" dirty="0" smtClean="0">
                <a:latin typeface="Bookman Old Style" pitchFamily="18" charset="0"/>
              </a:rPr>
              <a:t> </a:t>
            </a:r>
            <a:r>
              <a:rPr lang="el-GR" sz="1200" dirty="0" err="1" smtClean="0">
                <a:latin typeface="Bookman Old Style" pitchFamily="18" charset="0"/>
              </a:rPr>
              <a:t>completed</a:t>
            </a:r>
            <a:r>
              <a:rPr lang="el-GR" sz="1200" dirty="0" smtClean="0">
                <a:latin typeface="Bookman Old Style" pitchFamily="18" charset="0"/>
              </a:rPr>
              <a:t> </a:t>
            </a:r>
            <a:r>
              <a:rPr lang="el-GR" sz="1200" dirty="0" err="1" smtClean="0">
                <a:latin typeface="Bookman Old Style" pitchFamily="18" charset="0"/>
              </a:rPr>
              <a:t>while</a:t>
            </a:r>
            <a:r>
              <a:rPr lang="el-GR" sz="1200" dirty="0" smtClean="0">
                <a:latin typeface="Bookman Old Style" pitchFamily="18" charset="0"/>
              </a:rPr>
              <a:t> </a:t>
            </a:r>
            <a:r>
              <a:rPr lang="el-GR" sz="1200" dirty="0" err="1" smtClean="0">
                <a:latin typeface="Bookman Old Style" pitchFamily="18" charset="0"/>
              </a:rPr>
              <a:t>author</a:t>
            </a:r>
            <a:r>
              <a:rPr lang="el-GR" sz="1200" dirty="0" smtClean="0">
                <a:latin typeface="Bookman Old Style" pitchFamily="18" charset="0"/>
              </a:rPr>
              <a:t> </a:t>
            </a:r>
            <a:r>
              <a:rPr lang="el-GR" sz="1200" dirty="0" err="1" smtClean="0">
                <a:latin typeface="Bookman Old Style" pitchFamily="18" charset="0"/>
              </a:rPr>
              <a:t>was</a:t>
            </a:r>
            <a:r>
              <a:rPr lang="el-GR" sz="1200" dirty="0" smtClean="0">
                <a:latin typeface="Bookman Old Style" pitchFamily="18" charset="0"/>
              </a:rPr>
              <a:t> </a:t>
            </a:r>
            <a:r>
              <a:rPr lang="el-GR" sz="1200" dirty="0" err="1" smtClean="0">
                <a:latin typeface="Bookman Old Style" pitchFamily="18" charset="0"/>
              </a:rPr>
              <a:t>at</a:t>
            </a:r>
            <a:r>
              <a:rPr lang="el-GR" sz="1200" dirty="0" smtClean="0">
                <a:latin typeface="Bookman Old Style" pitchFamily="18" charset="0"/>
              </a:rPr>
              <a:t> </a:t>
            </a:r>
            <a:r>
              <a:rPr lang="en-US" sz="1200" dirty="0" smtClean="0">
                <a:latin typeface="Bookman Old Style" pitchFamily="18" charset="0"/>
              </a:rPr>
              <a:t>Hellenic Open University</a:t>
            </a:r>
            <a:endParaRPr lang="el-GR" sz="1200" baseline="300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 err="1" smtClean="0">
                <a:latin typeface="Bookman Old Style" pitchFamily="18" charset="0"/>
              </a:rPr>
              <a:t>Presentation</a:t>
            </a:r>
            <a:r>
              <a:rPr lang="el-GR" b="0" dirty="0" smtClean="0">
                <a:latin typeface="Bookman Old Style" pitchFamily="18" charset="0"/>
              </a:rPr>
              <a:t> o</a:t>
            </a:r>
            <a:r>
              <a:rPr lang="en-US" b="0" dirty="0" smtClean="0">
                <a:latin typeface="Bookman Old Style" pitchFamily="18" charset="0"/>
              </a:rPr>
              <a:t>u</a:t>
            </a:r>
            <a:r>
              <a:rPr lang="el-GR" b="0" dirty="0" err="1" smtClean="0">
                <a:latin typeface="Bookman Old Style" pitchFamily="18" charset="0"/>
              </a:rPr>
              <a:t>tline</a:t>
            </a:r>
            <a:r>
              <a:rPr lang="el-GR" b="0" dirty="0" smtClean="0">
                <a:latin typeface="Bookman Old Style" pitchFamily="18" charset="0"/>
              </a:rPr>
              <a:t> </a:t>
            </a:r>
            <a:endParaRPr lang="el-GR" b="0" dirty="0"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Introduction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to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privacy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preserving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record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linkage</a:t>
            </a:r>
            <a:endParaRPr lang="el-GR" sz="2400" dirty="0" smtClean="0">
              <a:solidFill>
                <a:schemeClr val="bg2"/>
              </a:solidFill>
              <a:latin typeface="Bookman Old Style" pitchFamily="18" charset="0"/>
            </a:endParaRPr>
          </a:p>
          <a:p>
            <a:endParaRPr lang="el-GR" sz="2400" dirty="0" smtClean="0">
              <a:latin typeface="Bookman Old Style" pitchFamily="18" charset="0"/>
            </a:endParaRPr>
          </a:p>
          <a:p>
            <a:r>
              <a:rPr lang="el-GR" sz="2400" dirty="0" err="1" smtClean="0">
                <a:latin typeface="Bookman Old Style" pitchFamily="18" charset="0"/>
              </a:rPr>
              <a:t>Scalable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blocking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for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privacy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preserving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record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linkage</a:t>
            </a:r>
            <a:endParaRPr lang="el-GR" sz="2400" dirty="0" smtClean="0">
              <a:latin typeface="Bookman Old Style" pitchFamily="18" charset="0"/>
            </a:endParaRPr>
          </a:p>
          <a:p>
            <a:endParaRPr lang="el-GR" sz="2400" dirty="0" smtClean="0">
              <a:solidFill>
                <a:schemeClr val="bg2"/>
              </a:solidFill>
              <a:latin typeface="Bookman Old Style" pitchFamily="18" charset="0"/>
            </a:endParaRPr>
          </a:p>
          <a:p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Research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plans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within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iSocial</a:t>
            </a:r>
            <a:endParaRPr lang="el-GR" sz="24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January 2016, iSocial Research Meeting          Milan, Italy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 err="1" smtClean="0">
                <a:latin typeface="Bookman Old Style" pitchFamily="18" charset="0"/>
              </a:rPr>
              <a:t>Our</a:t>
            </a:r>
            <a:r>
              <a:rPr lang="el-GR" b="0" dirty="0" smtClean="0">
                <a:latin typeface="Bookman Old Style" pitchFamily="18" charset="0"/>
              </a:rPr>
              <a:t> </a:t>
            </a:r>
            <a:r>
              <a:rPr lang="el-GR" b="0" dirty="0" err="1" smtClean="0">
                <a:latin typeface="Bookman Old Style" pitchFamily="18" charset="0"/>
              </a:rPr>
              <a:t>Approach</a:t>
            </a:r>
            <a:endParaRPr lang="el-GR" b="0" dirty="0"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32873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ookman Old Style" pitchFamily="18" charset="0"/>
              </a:rPr>
              <a:t>Blocking techniques </a:t>
            </a:r>
            <a:r>
              <a:rPr lang="en-US" sz="2400" dirty="0" smtClean="0">
                <a:latin typeface="Bookman Old Style" pitchFamily="18" charset="0"/>
              </a:rPr>
              <a:t>trade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n-US" sz="2400" dirty="0" smtClean="0">
                <a:latin typeface="Bookman Old Style" pitchFamily="18" charset="0"/>
              </a:rPr>
              <a:t>off </a:t>
            </a:r>
            <a:r>
              <a:rPr lang="en-US" sz="2400" dirty="0">
                <a:latin typeface="Bookman Old Style" pitchFamily="18" charset="0"/>
              </a:rPr>
              <a:t>privacy or result quality to speed up matching. 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428596" y="4429132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Bookman Old Style" pitchFamily="18" charset="0"/>
              </a:rPr>
              <a:t>Our </a:t>
            </a:r>
            <a:r>
              <a:rPr lang="en-US" sz="2400" b="1" dirty="0" smtClean="0">
                <a:latin typeface="Bookman Old Style" pitchFamily="18" charset="0"/>
              </a:rPr>
              <a:t>idea</a:t>
            </a:r>
            <a:r>
              <a:rPr lang="el-GR" sz="2400" b="1" dirty="0">
                <a:latin typeface="Bookman Old Style" pitchFamily="18" charset="0"/>
              </a:rPr>
              <a:t>:</a:t>
            </a:r>
            <a:endParaRPr lang="en-US" sz="2400" b="1" dirty="0">
              <a:latin typeface="Bookman Old Style" pitchFamily="18" charset="0"/>
            </a:endParaRPr>
          </a:p>
          <a:p>
            <a:r>
              <a:rPr lang="en-US" sz="2400" dirty="0">
                <a:latin typeface="Bookman Old Style" pitchFamily="18" charset="0"/>
              </a:rPr>
              <a:t>Introduce redundancy, in the blocking process, to improve both recall and fault tolerance, while keeping complexity low.</a:t>
            </a:r>
          </a:p>
        </p:txBody>
      </p:sp>
      <p:pic>
        <p:nvPicPr>
          <p:cNvPr id="5" name="3 - Θέση περιεχομένου" descr="workflow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643182"/>
            <a:ext cx="8229600" cy="1626669"/>
          </a:xfrm>
          <a:prstGeom prst="rect">
            <a:avLst/>
          </a:prstGeom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BBAA-ECC5-4799-83D8-8D750EF8B0EB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latin typeface="Bookman Old Style" pitchFamily="18" charset="0"/>
              </a:rPr>
              <a:t>Our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Approach</a:t>
            </a:r>
            <a:endParaRPr lang="el-GR" dirty="0">
              <a:latin typeface="Bookman Old Style" pitchFamily="18" charset="0"/>
            </a:endParaRPr>
          </a:p>
        </p:txBody>
      </p:sp>
      <p:pic>
        <p:nvPicPr>
          <p:cNvPr id="8" name="3 - Θέση περιεχομένου" descr="protoco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99" t="2263" r="6000"/>
          <a:stretch>
            <a:fillRect/>
          </a:stretch>
        </p:blipFill>
        <p:spPr>
          <a:xfrm>
            <a:off x="-32" y="1195501"/>
            <a:ext cx="3239886" cy="5205299"/>
          </a:xfrm>
        </p:spPr>
      </p:pic>
      <p:sp>
        <p:nvSpPr>
          <p:cNvPr id="6" name="5 - Θέση περιεχομένου"/>
          <p:cNvSpPr>
            <a:spLocks noGrp="1"/>
          </p:cNvSpPr>
          <p:nvPr>
            <p:ph sz="quarter" idx="2"/>
          </p:nvPr>
        </p:nvSpPr>
        <p:spPr>
          <a:xfrm>
            <a:off x="3500430" y="1600200"/>
            <a:ext cx="5429288" cy="497207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ookman Old Style" pitchFamily="18" charset="0"/>
              </a:rPr>
              <a:t>We propose Multi-Sampling Transitive Closure for Encrypted Fields (</a:t>
            </a:r>
            <a:r>
              <a:rPr lang="en-US" sz="2400" dirty="0" smtClean="0">
                <a:latin typeface="Bookman Old Style" pitchFamily="18" charset="0"/>
              </a:rPr>
              <a:t>MS-TCEF</a:t>
            </a:r>
            <a:r>
              <a:rPr lang="el-GR" sz="2400" dirty="0" smtClean="0">
                <a:latin typeface="Bookman Old Style" pitchFamily="18" charset="0"/>
              </a:rPr>
              <a:t>)</a:t>
            </a:r>
            <a:r>
              <a:rPr lang="en-US" sz="2400" dirty="0" smtClean="0">
                <a:latin typeface="Bookman Old Style" pitchFamily="18" charset="0"/>
              </a:rPr>
              <a:t>:</a:t>
            </a:r>
            <a:endParaRPr lang="en-US" sz="2400" dirty="0">
              <a:latin typeface="Bookman Old Style" pitchFamily="18" charset="0"/>
            </a:endParaRPr>
          </a:p>
          <a:p>
            <a:pPr lvl="1"/>
            <a:r>
              <a:rPr lang="en-US" sz="2400" dirty="0" smtClean="0">
                <a:latin typeface="Bookman Old Style" pitchFamily="18" charset="0"/>
              </a:rPr>
              <a:t>Derives </a:t>
            </a:r>
            <a:r>
              <a:rPr lang="en-US" sz="2400" dirty="0">
                <a:latin typeface="Bookman Old Style" pitchFamily="18" charset="0"/>
              </a:rPr>
              <a:t>multiple assignments of records to blocks. </a:t>
            </a:r>
          </a:p>
          <a:p>
            <a:pPr lvl="1"/>
            <a:r>
              <a:rPr lang="en-US" sz="2400" dirty="0">
                <a:latin typeface="Bookman Old Style" pitchFamily="18" charset="0"/>
              </a:rPr>
              <a:t>May be combined with meta-blocking techniques to </a:t>
            </a:r>
            <a:r>
              <a:rPr lang="en-US" sz="2400" dirty="0" smtClean="0">
                <a:latin typeface="Bookman Old Style" pitchFamily="18" charset="0"/>
              </a:rPr>
              <a:t>further reduce </a:t>
            </a:r>
            <a:r>
              <a:rPr lang="el-GR" sz="2400" dirty="0" err="1" smtClean="0">
                <a:latin typeface="Bookman Old Style" pitchFamily="18" charset="0"/>
              </a:rPr>
              <a:t>privacy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preserving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record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linkage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n-US" sz="2400" dirty="0" smtClean="0">
                <a:latin typeface="Bookman Old Style" pitchFamily="18" charset="0"/>
              </a:rPr>
              <a:t>complexity.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BBAA-ECC5-4799-83D8-8D750EF8B0EB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 err="1" smtClean="0">
                <a:latin typeface="Bookman Old Style" pitchFamily="18" charset="0"/>
              </a:rPr>
              <a:t>Contributions</a:t>
            </a:r>
            <a:endParaRPr lang="el-GR" b="0" dirty="0">
              <a:latin typeface="Bookman Old Style" pitchFamily="18" charset="0"/>
            </a:endParaRPr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BBAA-ECC5-4799-83D8-8D750EF8B0EB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400" dirty="0" err="1" smtClean="0">
                <a:latin typeface="Bookman Old Style" pitchFamily="18" charset="0"/>
              </a:rPr>
              <a:t>Linear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execution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time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with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respect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to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dataset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size</a:t>
            </a:r>
            <a:r>
              <a:rPr lang="el-GR" sz="2400" dirty="0" smtClean="0">
                <a:latin typeface="Bookman Old Style" pitchFamily="18" charset="0"/>
              </a:rPr>
              <a:t>. </a:t>
            </a:r>
          </a:p>
          <a:p>
            <a:r>
              <a:rPr lang="el-GR" sz="2400" dirty="0" err="1" smtClean="0">
                <a:latin typeface="Bookman Old Style" pitchFamily="18" charset="0"/>
              </a:rPr>
              <a:t>Linear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privacy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preserving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record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linkage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when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combined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with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privacy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preserving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meta</a:t>
            </a:r>
            <a:r>
              <a:rPr lang="el-GR" sz="2400" dirty="0" smtClean="0">
                <a:latin typeface="Bookman Old Style" pitchFamily="18" charset="0"/>
              </a:rPr>
              <a:t>-</a:t>
            </a:r>
            <a:r>
              <a:rPr lang="el-GR" sz="2400" dirty="0" err="1" smtClean="0">
                <a:latin typeface="Bookman Old Style" pitchFamily="18" charset="0"/>
              </a:rPr>
              <a:t>blocking</a:t>
            </a:r>
            <a:r>
              <a:rPr lang="el-GR" sz="2400" dirty="0" smtClean="0">
                <a:latin typeface="Bookman Old Style" pitchFamily="18" charset="0"/>
              </a:rPr>
              <a:t>.</a:t>
            </a:r>
          </a:p>
          <a:p>
            <a:r>
              <a:rPr lang="el-GR" sz="2400" dirty="0" err="1" smtClean="0">
                <a:latin typeface="Bookman Old Style" pitchFamily="18" charset="0"/>
              </a:rPr>
              <a:t>Theoretical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complexity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analysis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supported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by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extensive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experimental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evaluation</a:t>
            </a:r>
            <a:r>
              <a:rPr lang="el-GR" sz="2400" dirty="0" smtClean="0">
                <a:latin typeface="Bookman Old Style" pitchFamily="18" charset="0"/>
              </a:rPr>
              <a:t>.</a:t>
            </a:r>
            <a:endParaRPr lang="en-US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>
                <a:latin typeface="Bookman Old Style" pitchFamily="18" charset="0"/>
              </a:rPr>
              <a:t>Key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Points</a:t>
            </a:r>
            <a:endParaRPr lang="el-GR" dirty="0">
              <a:latin typeface="Bookman Old Style" pitchFamily="18" charset="0"/>
            </a:endParaRPr>
          </a:p>
        </p:txBody>
      </p:sp>
      <p:pic>
        <p:nvPicPr>
          <p:cNvPr id="8" name="3 - Θέση περιεχομένου" descr="protoco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99" t="2263" r="6000"/>
          <a:stretch>
            <a:fillRect/>
          </a:stretch>
        </p:blipFill>
        <p:spPr>
          <a:xfrm>
            <a:off x="-32" y="1119301"/>
            <a:ext cx="3287314" cy="5281499"/>
          </a:xfrm>
        </p:spPr>
      </p:pic>
      <p:sp>
        <p:nvSpPr>
          <p:cNvPr id="6" name="5 - Θέση περιεχομένου"/>
          <p:cNvSpPr>
            <a:spLocks noGrp="1"/>
          </p:cNvSpPr>
          <p:nvPr>
            <p:ph sz="quarter" idx="2"/>
          </p:nvPr>
        </p:nvSpPr>
        <p:spPr>
          <a:xfrm>
            <a:off x="3500430" y="1600200"/>
            <a:ext cx="5429288" cy="4724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Bookman Old Style" pitchFamily="18" charset="0"/>
              </a:rPr>
              <a:t>Reference Set</a:t>
            </a:r>
          </a:p>
          <a:p>
            <a:r>
              <a:rPr lang="en-US" sz="2800" dirty="0">
                <a:latin typeface="Bookman Old Style" pitchFamily="18" charset="0"/>
              </a:rPr>
              <a:t>Fast Classification</a:t>
            </a:r>
          </a:p>
          <a:p>
            <a:r>
              <a:rPr lang="en-US" sz="2800" dirty="0" smtClean="0">
                <a:latin typeface="Bookman Old Style" pitchFamily="18" charset="0"/>
              </a:rPr>
              <a:t>Multi-Sampling</a:t>
            </a:r>
            <a:endParaRPr lang="en-US" sz="2800" dirty="0">
              <a:latin typeface="Bookman Old Style" pitchFamily="18" charset="0"/>
            </a:endParaRPr>
          </a:p>
          <a:p>
            <a:r>
              <a:rPr lang="en-US" sz="2800" dirty="0">
                <a:latin typeface="Bookman Old Style" pitchFamily="18" charset="0"/>
              </a:rPr>
              <a:t>Transitive Closure </a:t>
            </a:r>
            <a:r>
              <a:rPr lang="en-US" sz="2800" dirty="0" smtClean="0">
                <a:latin typeface="Bookman Old Style" pitchFamily="18" charset="0"/>
              </a:rPr>
              <a:t>for </a:t>
            </a:r>
            <a:r>
              <a:rPr lang="en-US" sz="2800" dirty="0">
                <a:latin typeface="Bookman Old Style" pitchFamily="18" charset="0"/>
              </a:rPr>
              <a:t>Encrypted </a:t>
            </a:r>
            <a:r>
              <a:rPr lang="en-US" sz="2800" dirty="0" smtClean="0">
                <a:latin typeface="Bookman Old Style" pitchFamily="18" charset="0"/>
              </a:rPr>
              <a:t>Fields</a:t>
            </a: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BBAA-ECC5-4799-83D8-8D750EF8B0EB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Reference Set</a:t>
            </a:r>
            <a:endParaRPr lang="en-US" dirty="0">
              <a:latin typeface="Bookman Old Style" pitchFamily="18" charset="0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>
          <a:xfrm>
            <a:off x="3500430" y="1600200"/>
            <a:ext cx="5429288" cy="497207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Bookman Old Style" pitchFamily="18" charset="0"/>
              </a:rPr>
              <a:t>Dataset either derived from publicly available databases or synthetically generated.</a:t>
            </a:r>
          </a:p>
          <a:p>
            <a:r>
              <a:rPr lang="en-US" dirty="0">
                <a:latin typeface="Bookman Old Style" pitchFamily="18" charset="0"/>
              </a:rPr>
              <a:t>Used as an intermediate point of comparison</a:t>
            </a:r>
            <a:r>
              <a:rPr lang="en-US" dirty="0" smtClean="0">
                <a:latin typeface="Bookman Old Style" pitchFamily="18" charset="0"/>
              </a:rPr>
              <a:t>.</a:t>
            </a:r>
            <a:endParaRPr lang="el-GR" dirty="0" smtClean="0">
              <a:latin typeface="Bookman Old Style" pitchFamily="18" charset="0"/>
            </a:endParaRPr>
          </a:p>
          <a:p>
            <a:r>
              <a:rPr lang="el-GR" dirty="0" err="1" smtClean="0">
                <a:latin typeface="Bookman Old Style" pitchFamily="18" charset="0"/>
              </a:rPr>
              <a:t>Relate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Αlice’s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and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Bob’s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data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to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the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Reference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Set</a:t>
            </a:r>
            <a:r>
              <a:rPr lang="el-GR" dirty="0" smtClean="0">
                <a:latin typeface="Bookman Old Style" pitchFamily="18" charset="0"/>
              </a:rPr>
              <a:t>.</a:t>
            </a:r>
            <a:endParaRPr lang="en-US" dirty="0">
              <a:latin typeface="Bookman Old Style" pitchFamily="18" charset="0"/>
            </a:endParaRPr>
          </a:p>
          <a:p>
            <a:pPr>
              <a:buNone/>
            </a:pPr>
            <a:r>
              <a:rPr lang="en-US" b="1" dirty="0">
                <a:latin typeface="Bookman Old Style" pitchFamily="18" charset="0"/>
              </a:rPr>
              <a:t>Intuition</a:t>
            </a:r>
          </a:p>
          <a:p>
            <a:pPr>
              <a:buNone/>
            </a:pPr>
            <a:r>
              <a:rPr lang="el-GR" dirty="0" smtClean="0">
                <a:latin typeface="Bookman Old Style" pitchFamily="18" charset="0"/>
              </a:rPr>
              <a:t>	</a:t>
            </a:r>
            <a:r>
              <a:rPr lang="en-US" dirty="0" smtClean="0">
                <a:latin typeface="Bookman Old Style" pitchFamily="18" charset="0"/>
              </a:rPr>
              <a:t>If </a:t>
            </a:r>
            <a:r>
              <a:rPr lang="en-US" dirty="0">
                <a:latin typeface="Bookman Old Style" pitchFamily="18" charset="0"/>
              </a:rPr>
              <a:t>two objects are similar to a third one, then, they are more likely to be similar to each other as well.</a:t>
            </a:r>
          </a:p>
          <a:p>
            <a:endParaRPr lang="en-US" dirty="0">
              <a:latin typeface="Bookman Old Style" pitchFamily="18" charset="0"/>
            </a:endParaRPr>
          </a:p>
        </p:txBody>
      </p:sp>
      <p:pic>
        <p:nvPicPr>
          <p:cNvPr id="9" name="3 - Θέση περιεχομένου" descr="protoco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99" t="2263" r="6000"/>
          <a:stretch>
            <a:fillRect/>
          </a:stretch>
        </p:blipFill>
        <p:spPr>
          <a:xfrm>
            <a:off x="-32" y="1119301"/>
            <a:ext cx="3287314" cy="5281499"/>
          </a:xfrm>
          <a:prstGeom prst="rect">
            <a:avLst/>
          </a:prstGeom>
        </p:spPr>
      </p:pic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BBAA-ECC5-4799-83D8-8D750EF8B0EB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Fast Classification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3471842"/>
            <a:ext cx="8258204" cy="292895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Bookman Old Style" pitchFamily="18" charset="0"/>
              </a:rPr>
              <a:t>Each reference value is considered as a separate class. </a:t>
            </a:r>
          </a:p>
          <a:p>
            <a:r>
              <a:rPr lang="en-US" sz="2400" dirty="0" smtClean="0">
                <a:latin typeface="Bookman Old Style" pitchFamily="18" charset="0"/>
              </a:rPr>
              <a:t>Records are classified by associating blocking attributes with closest reference values.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</a:rPr>
              <a:t>Reference values are lexicographically sorted.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</a:rPr>
              <a:t>Binary search over reference values.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</a:rPr>
              <a:t>Edit distance calculation</a:t>
            </a:r>
          </a:p>
          <a:p>
            <a:r>
              <a:rPr lang="en-US" sz="2400" dirty="0" smtClean="0">
                <a:latin typeface="Bookman Old Style" pitchFamily="18" charset="0"/>
              </a:rPr>
              <a:t>Records with similar attributes fall within the same class.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828800"/>
            <a:ext cx="4893091" cy="122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5B7BBAA-ECC5-4799-83D8-8D750EF8B0EB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7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3352800" cy="365125"/>
          </a:xfrm>
        </p:spPr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68363"/>
          </a:xfrm>
        </p:spPr>
        <p:txBody>
          <a:bodyPr/>
          <a:lstStyle/>
          <a:p>
            <a:r>
              <a:rPr lang="en-US" dirty="0">
                <a:latin typeface="Bookman Old Style" pitchFamily="18" charset="0"/>
              </a:rPr>
              <a:t>Multi-Sampling</a:t>
            </a:r>
          </a:p>
        </p:txBody>
      </p:sp>
      <p:pic>
        <p:nvPicPr>
          <p:cNvPr id="4" name="3 - Θέση περιεχομένου" descr="protoco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99" t="2263" r="6000"/>
          <a:stretch>
            <a:fillRect/>
          </a:stretch>
        </p:blipFill>
        <p:spPr>
          <a:xfrm>
            <a:off x="-32" y="1119301"/>
            <a:ext cx="3287315" cy="5281499"/>
          </a:xfrm>
        </p:spPr>
      </p:pic>
      <p:sp>
        <p:nvSpPr>
          <p:cNvPr id="6" name="5 - Θέση περιεχομένου"/>
          <p:cNvSpPr>
            <a:spLocks noGrp="1"/>
          </p:cNvSpPr>
          <p:nvPr>
            <p:ph sz="quarter" idx="2"/>
          </p:nvPr>
        </p:nvSpPr>
        <p:spPr>
          <a:xfrm>
            <a:off x="3276600" y="1285860"/>
            <a:ext cx="5715000" cy="511494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Bookman Old Style" pitchFamily="18" charset="0"/>
              </a:rPr>
              <a:t>Repeat classification with multiple, different reference set samples, so as to attain multiple class assignments.</a:t>
            </a:r>
          </a:p>
          <a:p>
            <a:r>
              <a:rPr lang="en-US" sz="2400" dirty="0">
                <a:latin typeface="Bookman Old Style" pitchFamily="18" charset="0"/>
              </a:rPr>
              <a:t>Samples generated using </a:t>
            </a:r>
            <a:r>
              <a:rPr lang="en-US" sz="2400" dirty="0" err="1">
                <a:latin typeface="Bookman Old Style" pitchFamily="18" charset="0"/>
              </a:rPr>
              <a:t>Durstenfeld</a:t>
            </a:r>
            <a:r>
              <a:rPr lang="en-US" sz="2400" dirty="0">
                <a:latin typeface="Bookman Old Style" pitchFamily="18" charset="0"/>
              </a:rPr>
              <a:t> </a:t>
            </a:r>
            <a:r>
              <a:rPr lang="en-US" sz="2400" dirty="0" smtClean="0">
                <a:latin typeface="Bookman Old Style" pitchFamily="18" charset="0"/>
              </a:rPr>
              <a:t>shuffle</a:t>
            </a:r>
            <a:r>
              <a:rPr lang="el-GR" sz="2400" dirty="0" smtClean="0">
                <a:latin typeface="Bookman Old Style" pitchFamily="18" charset="0"/>
              </a:rPr>
              <a:t>.</a:t>
            </a:r>
            <a:endParaRPr lang="el-GR" sz="2400" b="1" dirty="0" smtClean="0">
              <a:latin typeface="Bookman Old Style" pitchFamily="18" charset="0"/>
            </a:endParaRPr>
          </a:p>
          <a:p>
            <a:endParaRPr lang="el-GR" sz="2400" b="1" dirty="0">
              <a:latin typeface="Bookman Old Style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Bookman Old Style" pitchFamily="18" charset="0"/>
              </a:rPr>
              <a:t>Intuition</a:t>
            </a:r>
            <a:endParaRPr lang="en-US" sz="2400" b="1" dirty="0">
              <a:latin typeface="Bookman Old Style" pitchFamily="18" charset="0"/>
            </a:endParaRPr>
          </a:p>
          <a:p>
            <a:r>
              <a:rPr lang="en-US" sz="2400" dirty="0">
                <a:latin typeface="Bookman Old Style" pitchFamily="18" charset="0"/>
              </a:rPr>
              <a:t>Use redundancy to compensate for misclassifications.</a:t>
            </a:r>
          </a:p>
          <a:p>
            <a:r>
              <a:rPr lang="en-US" sz="2400" dirty="0">
                <a:latin typeface="Bookman Old Style" pitchFamily="18" charset="0"/>
              </a:rPr>
              <a:t>Errors occurring with one assignment may be corrected by another.</a:t>
            </a:r>
          </a:p>
          <a:p>
            <a:endParaRPr lang="en-US" sz="2400" dirty="0">
              <a:latin typeface="Bookman Old Style" pitchFamily="18" charset="0"/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BBAA-ECC5-4799-83D8-8D750EF8B0EB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0" y="427037"/>
            <a:ext cx="9144000" cy="868363"/>
          </a:xfrm>
        </p:spPr>
        <p:txBody>
          <a:bodyPr>
            <a:noAutofit/>
          </a:bodyPr>
          <a:lstStyle/>
          <a:p>
            <a:r>
              <a:rPr lang="en-US" sz="3500" dirty="0" smtClean="0">
                <a:latin typeface="Bookman Old Style" pitchFamily="18" charset="0"/>
              </a:rPr>
              <a:t>Transitive Closure for Encrypted Fields</a:t>
            </a:r>
            <a:endParaRPr lang="el-GR" sz="3500" dirty="0" smtClean="0">
              <a:latin typeface="Bookman Old Style" pitchFamily="18" charset="0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2"/>
          </p:nvPr>
        </p:nvSpPr>
        <p:spPr>
          <a:xfrm>
            <a:off x="3276600" y="1285860"/>
            <a:ext cx="5653118" cy="511494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Bookman Old Style" pitchFamily="18" charset="0"/>
              </a:rPr>
              <a:t>Each record is assigned to a block based on the class assignments of its blocking attributes.</a:t>
            </a:r>
          </a:p>
          <a:p>
            <a:r>
              <a:rPr lang="en-US" sz="2400" dirty="0">
                <a:latin typeface="Bookman Old Style" pitchFamily="18" charset="0"/>
              </a:rPr>
              <a:t>When more than three, blocking attributes are  considered in overlapping pairs. </a:t>
            </a:r>
          </a:p>
          <a:p>
            <a:r>
              <a:rPr lang="en-US" sz="2400" dirty="0">
                <a:latin typeface="Bookman Old Style" pitchFamily="18" charset="0"/>
              </a:rPr>
              <a:t>Blocks contain aliases of the record ids, so that no plaintext information is revealed</a:t>
            </a:r>
            <a:r>
              <a:rPr lang="en-US" sz="2400" dirty="0" smtClean="0">
                <a:latin typeface="Bookman Old Style" pitchFamily="18" charset="0"/>
              </a:rPr>
              <a:t>.</a:t>
            </a:r>
            <a:endParaRPr lang="el-GR" sz="2400" dirty="0" smtClean="0">
              <a:latin typeface="Bookman Old Style" pitchFamily="18" charset="0"/>
            </a:endParaRPr>
          </a:p>
          <a:p>
            <a:pPr>
              <a:buNone/>
            </a:pPr>
            <a:endParaRPr lang="en-US" sz="2400" dirty="0">
              <a:latin typeface="Bookman Old Style" pitchFamily="18" charset="0"/>
            </a:endParaRPr>
          </a:p>
          <a:p>
            <a:pPr>
              <a:buNone/>
            </a:pPr>
            <a:r>
              <a:rPr lang="en-US" sz="2400" b="1" dirty="0">
                <a:latin typeface="Bookman Old Style" pitchFamily="18" charset="0"/>
              </a:rPr>
              <a:t>Advantage</a:t>
            </a:r>
          </a:p>
          <a:p>
            <a:pPr>
              <a:buNone/>
            </a:pPr>
            <a:r>
              <a:rPr lang="el-GR" sz="2400" dirty="0" smtClean="0">
                <a:latin typeface="Bookman Old Style" pitchFamily="18" charset="0"/>
              </a:rPr>
              <a:t>	</a:t>
            </a:r>
            <a:r>
              <a:rPr lang="en-US" sz="2400" dirty="0" smtClean="0">
                <a:latin typeface="Bookman Old Style" pitchFamily="18" charset="0"/>
              </a:rPr>
              <a:t>By </a:t>
            </a:r>
            <a:r>
              <a:rPr lang="en-US" sz="2400" dirty="0">
                <a:latin typeface="Bookman Old Style" pitchFamily="18" charset="0"/>
              </a:rPr>
              <a:t>not combining all blocking attributes together we derive multiple block assignments for each record and increase fault tolerance.</a:t>
            </a:r>
          </a:p>
          <a:p>
            <a:endParaRPr lang="en-US" sz="2400" dirty="0">
              <a:latin typeface="Bookman Old Style" pitchFamily="18" charset="0"/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BBAA-ECC5-4799-83D8-8D750EF8B0EB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  <p:pic>
        <p:nvPicPr>
          <p:cNvPr id="10" name="3 - Θέση περιεχομένου" descr="protoco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99" t="2263" r="6000"/>
          <a:stretch>
            <a:fillRect/>
          </a:stretch>
        </p:blipFill>
        <p:spPr>
          <a:xfrm>
            <a:off x="-32" y="1119301"/>
            <a:ext cx="3287315" cy="528149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86836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Bookman Old Style" pitchFamily="18" charset="0"/>
              </a:rPr>
              <a:t>Transitive Closure for</a:t>
            </a:r>
            <a:r>
              <a:rPr lang="el-GR" sz="3600" dirty="0" smtClean="0">
                <a:latin typeface="Bookman Old Style" pitchFamily="18" charset="0"/>
              </a:rPr>
              <a:t> </a:t>
            </a:r>
            <a:r>
              <a:rPr lang="en-US" sz="3600" dirty="0" smtClean="0">
                <a:latin typeface="Bookman Old Style" pitchFamily="18" charset="0"/>
              </a:rPr>
              <a:t>Encrypted Fields</a:t>
            </a:r>
            <a:endParaRPr lang="el-GR" sz="3600" dirty="0">
              <a:latin typeface="Bookman Old Style" pitchFamily="18" charset="0"/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533400" y="2614610"/>
            <a:ext cx="3852386" cy="81439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</a:rPr>
              <a:t>Plain combination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Bookman Old Style" pitchFamily="18" charset="0"/>
              </a:rPr>
              <a:t>b1∩b2∩b3∩b4</a:t>
            </a:r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4400" y="2614610"/>
            <a:ext cx="3962400" cy="81439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Bookman Old Style" pitchFamily="18" charset="0"/>
              </a:rPr>
              <a:t>Transitive closure</a:t>
            </a: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Bookman Old Style" pitchFamily="18" charset="0"/>
              </a:rPr>
              <a:t>b1∩b2, b2∩b3, b3∩b4, b4∩b1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2"/>
          </p:nvPr>
        </p:nvSpPr>
        <p:spPr>
          <a:xfrm>
            <a:off x="214282" y="3505200"/>
            <a:ext cx="8715436" cy="28194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Bookman Old Style" pitchFamily="18" charset="0"/>
              </a:rPr>
              <a:t>Each record is assigned to a block based on the class assignments of its blocking attributes.</a:t>
            </a:r>
          </a:p>
          <a:p>
            <a:r>
              <a:rPr lang="en-US" sz="2200" dirty="0" smtClean="0">
                <a:latin typeface="Bookman Old Style" pitchFamily="18" charset="0"/>
              </a:rPr>
              <a:t>Blocking attributes are considered in overlapping pairs. </a:t>
            </a:r>
          </a:p>
          <a:p>
            <a:r>
              <a:rPr lang="en-US" sz="2200" dirty="0" smtClean="0">
                <a:latin typeface="Bookman Old Style" pitchFamily="18" charset="0"/>
              </a:rPr>
              <a:t>Blocks contain aliases of the record ids, so that no plaintext information is revealed.</a:t>
            </a:r>
          </a:p>
          <a:p>
            <a:pPr>
              <a:buNone/>
            </a:pPr>
            <a:r>
              <a:rPr lang="en-US" sz="2200" b="1" dirty="0" smtClean="0">
                <a:latin typeface="Bookman Old Style" pitchFamily="18" charset="0"/>
              </a:rPr>
              <a:t>Advantage</a:t>
            </a:r>
          </a:p>
          <a:p>
            <a:pPr>
              <a:buNone/>
            </a:pPr>
            <a:r>
              <a:rPr lang="en-US" sz="2200" dirty="0" smtClean="0">
                <a:latin typeface="Bookman Old Style" pitchFamily="18" charset="0"/>
              </a:rPr>
              <a:t>	Increased fault tolerance due to multiple block assignments</a:t>
            </a:r>
          </a:p>
        </p:txBody>
      </p:sp>
      <p:graphicFrame>
        <p:nvGraphicFramePr>
          <p:cNvPr id="9" name="8 - Πίνακας"/>
          <p:cNvGraphicFramePr>
            <a:graphicFrameLocks noGrp="1"/>
          </p:cNvGraphicFramePr>
          <p:nvPr/>
        </p:nvGraphicFramePr>
        <p:xfrm>
          <a:off x="3143240" y="1714488"/>
          <a:ext cx="2952752" cy="801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188"/>
                <a:gridCol w="738188"/>
                <a:gridCol w="738188"/>
                <a:gridCol w="738188"/>
              </a:tblGrid>
              <a:tr h="430226">
                <a:tc gridSpan="4">
                  <a:txBody>
                    <a:bodyPr/>
                    <a:lstStyle/>
                    <a:p>
                      <a:pPr algn="ctr"/>
                      <a:r>
                        <a:rPr lang="el-GR" sz="2800" baseline="-250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Blocking</a:t>
                      </a:r>
                      <a:r>
                        <a:rPr lang="el-GR" sz="2800" baseline="-250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el-GR" sz="2800" baseline="-250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attributes</a:t>
                      </a:r>
                      <a:endParaRPr lang="el-GR" sz="2800" baseline="-250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baseline="-25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b</a:t>
                      </a:r>
                      <a:r>
                        <a:rPr lang="el-GR" baseline="-250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1</a:t>
                      </a:r>
                      <a:endParaRPr lang="el-GR" baseline="-250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b</a:t>
                      </a:r>
                      <a:r>
                        <a:rPr lang="el-GR" baseline="-250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b</a:t>
                      </a:r>
                      <a:r>
                        <a:rPr lang="el-GR" baseline="-250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b</a:t>
                      </a:r>
                      <a:r>
                        <a:rPr lang="el-GR" baseline="-250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5B7BBAA-ECC5-4799-83D8-8D750EF8B0EB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10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3352800" cy="365125"/>
          </a:xfrm>
        </p:spPr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 err="1" smtClean="0">
                <a:latin typeface="Bookman Old Style" pitchFamily="18" charset="0"/>
              </a:rPr>
              <a:t>Presentation</a:t>
            </a:r>
            <a:r>
              <a:rPr lang="el-GR" b="0" dirty="0" smtClean="0">
                <a:latin typeface="Bookman Old Style" pitchFamily="18" charset="0"/>
              </a:rPr>
              <a:t> o</a:t>
            </a:r>
            <a:r>
              <a:rPr lang="en-US" b="0" dirty="0" smtClean="0">
                <a:latin typeface="Bookman Old Style" pitchFamily="18" charset="0"/>
              </a:rPr>
              <a:t>u</a:t>
            </a:r>
            <a:r>
              <a:rPr lang="el-GR" b="0" dirty="0" err="1" smtClean="0">
                <a:latin typeface="Bookman Old Style" pitchFamily="18" charset="0"/>
              </a:rPr>
              <a:t>tline</a:t>
            </a:r>
            <a:r>
              <a:rPr lang="el-GR" b="0" dirty="0" smtClean="0">
                <a:latin typeface="Bookman Old Style" pitchFamily="18" charset="0"/>
              </a:rPr>
              <a:t> </a:t>
            </a:r>
            <a:endParaRPr lang="el-GR" b="0" dirty="0"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l-GR" sz="2400" dirty="0" err="1" smtClean="0">
                <a:latin typeface="Bookman Old Style" pitchFamily="18" charset="0"/>
              </a:rPr>
              <a:t>Introduction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to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privacy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preserving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record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linkage</a:t>
            </a:r>
            <a:endParaRPr lang="el-GR" sz="2400" dirty="0" smtClean="0">
              <a:latin typeface="Bookman Old Style" pitchFamily="18" charset="0"/>
            </a:endParaRPr>
          </a:p>
          <a:p>
            <a:endParaRPr lang="el-GR" sz="2400" dirty="0" smtClean="0">
              <a:latin typeface="Bookman Old Style" pitchFamily="18" charset="0"/>
            </a:endParaRPr>
          </a:p>
          <a:p>
            <a:r>
              <a:rPr lang="el-GR" sz="2400" dirty="0" err="1" smtClean="0">
                <a:latin typeface="Bookman Old Style" pitchFamily="18" charset="0"/>
              </a:rPr>
              <a:t>Scalable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blocking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for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privacy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preserving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record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linkage</a:t>
            </a:r>
            <a:endParaRPr lang="el-GR" sz="2400" dirty="0" smtClean="0">
              <a:latin typeface="Bookman Old Style" pitchFamily="18" charset="0"/>
            </a:endParaRPr>
          </a:p>
          <a:p>
            <a:endParaRPr lang="el-GR" sz="2400" dirty="0" smtClean="0">
              <a:latin typeface="Bookman Old Style" pitchFamily="18" charset="0"/>
            </a:endParaRPr>
          </a:p>
          <a:p>
            <a:r>
              <a:rPr lang="el-GR" sz="2400" dirty="0" err="1" smtClean="0">
                <a:latin typeface="Bookman Old Style" pitchFamily="18" charset="0"/>
              </a:rPr>
              <a:t>Research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plans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within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iSocial</a:t>
            </a:r>
            <a:endParaRPr lang="el-GR" sz="2400" dirty="0">
              <a:latin typeface="Bookman Old Style" pitchFamily="18" charset="0"/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January 2016, iSocial Research Meeting          Milan, Italy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152400" y="457176"/>
            <a:ext cx="8763000" cy="68582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ookman Old Style" pitchFamily="18" charset="0"/>
              </a:rPr>
              <a:t>Combination with meta-blocking</a:t>
            </a:r>
            <a:endParaRPr lang="el-GR" sz="3600" dirty="0" smtClean="0">
              <a:latin typeface="Bookman Old Style" pitchFamily="18" charset="0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2"/>
          </p:nvPr>
        </p:nvSpPr>
        <p:spPr>
          <a:xfrm>
            <a:off x="3187148" y="1272608"/>
            <a:ext cx="5804452" cy="512819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Sorted neighborhood for encrypted fields.</a:t>
            </a:r>
          </a:p>
          <a:p>
            <a:r>
              <a:rPr lang="en-US" sz="2400" dirty="0" smtClean="0">
                <a:latin typeface="Bookman Old Style" pitchFamily="18" charset="0"/>
              </a:rPr>
              <a:t>A score function gives each record a score using blocking attribute distances from a reference set.</a:t>
            </a:r>
          </a:p>
          <a:p>
            <a:r>
              <a:rPr lang="en-US" sz="2400" dirty="0" smtClean="0">
                <a:latin typeface="Bookman Old Style" pitchFamily="18" charset="0"/>
              </a:rPr>
              <a:t>Uses a sliding window to avoid all-to-all matching within blocks.</a:t>
            </a:r>
          </a:p>
          <a:p>
            <a:pPr>
              <a:buNone/>
            </a:pPr>
            <a:r>
              <a:rPr lang="en-US" sz="2400" b="1" dirty="0" smtClean="0">
                <a:latin typeface="Bookman Old Style" pitchFamily="18" charset="0"/>
              </a:rPr>
              <a:t>Intuition </a:t>
            </a:r>
            <a:endParaRPr lang="en-US" sz="2400" b="1" dirty="0">
              <a:latin typeface="Bookman Old Style" pitchFamily="18" charset="0"/>
            </a:endParaRPr>
          </a:p>
          <a:p>
            <a:pPr>
              <a:buNone/>
            </a:pPr>
            <a:r>
              <a:rPr lang="el-GR" sz="2400" dirty="0" smtClean="0">
                <a:latin typeface="Bookman Old Style" pitchFamily="18" charset="0"/>
              </a:rPr>
              <a:t>   	</a:t>
            </a:r>
            <a:r>
              <a:rPr lang="en-US" sz="2400" dirty="0" smtClean="0">
                <a:latin typeface="Bookman Old Style" pitchFamily="18" charset="0"/>
              </a:rPr>
              <a:t>Records </a:t>
            </a:r>
            <a:r>
              <a:rPr lang="en-US" sz="2400" dirty="0">
                <a:latin typeface="Bookman Old Style" pitchFamily="18" charset="0"/>
              </a:rPr>
              <a:t>within the same window having close scores are more likely to match</a:t>
            </a:r>
            <a:r>
              <a:rPr lang="en-US" sz="2400" dirty="0" smtClean="0">
                <a:latin typeface="Bookman Old Style" pitchFamily="18" charset="0"/>
              </a:rPr>
              <a:t>.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BBAA-ECC5-4799-83D8-8D750EF8B0EB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  <p:pic>
        <p:nvPicPr>
          <p:cNvPr id="10" name="3 - Θέση περιεχομένου" descr="protoco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99" t="2263" r="6000"/>
          <a:stretch>
            <a:fillRect/>
          </a:stretch>
        </p:blipFill>
        <p:spPr>
          <a:xfrm>
            <a:off x="-32" y="1119301"/>
            <a:ext cx="3287315" cy="52814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68363"/>
          </a:xfrm>
        </p:spPr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Information leakage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20913"/>
            <a:ext cx="4040188" cy="6397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Alice and Bob know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2220913"/>
            <a:ext cx="4041775" cy="6397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Carol knows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860675"/>
            <a:ext cx="4040188" cy="20161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Public reference set</a:t>
            </a:r>
          </a:p>
          <a:p>
            <a:r>
              <a:rPr lang="en-US" sz="2400" dirty="0" smtClean="0"/>
              <a:t>Number of blocks</a:t>
            </a:r>
          </a:p>
          <a:p>
            <a:endParaRPr lang="el-GR" sz="24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869096"/>
            <a:ext cx="4139976" cy="20839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Number of blocks.</a:t>
            </a:r>
          </a:p>
          <a:p>
            <a:r>
              <a:rPr lang="en-US" sz="2400" dirty="0" smtClean="0"/>
              <a:t>The number of records in each block.</a:t>
            </a:r>
          </a:p>
          <a:p>
            <a:r>
              <a:rPr lang="en-US" sz="2400" dirty="0" smtClean="0"/>
              <a:t>With SNEF </a:t>
            </a:r>
            <a:r>
              <a:rPr lang="en-US" sz="2400" dirty="0" err="1" smtClean="0"/>
              <a:t>metablocking</a:t>
            </a:r>
            <a:r>
              <a:rPr lang="en-US" sz="2400" dirty="0" smtClean="0"/>
              <a:t>: the score of each record.</a:t>
            </a:r>
          </a:p>
        </p:txBody>
      </p:sp>
      <p:sp>
        <p:nvSpPr>
          <p:cNvPr id="7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5B7BBAA-ECC5-4799-83D8-8D750EF8B0EB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8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3352800" cy="365125"/>
          </a:xfrm>
        </p:spPr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68363"/>
          </a:xfrm>
        </p:spPr>
        <p:txBody>
          <a:bodyPr/>
          <a:lstStyle/>
          <a:p>
            <a:r>
              <a:rPr lang="en-US" dirty="0" smtClean="0">
                <a:latin typeface="Bookman Old Style" pitchFamily="18" charset="0"/>
              </a:rPr>
              <a:t>Time complexity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133600"/>
            <a:ext cx="4032000" cy="720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Private blocking</a:t>
            </a:r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133600"/>
            <a:ext cx="4032000" cy="720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Privacy preserving </a:t>
            </a:r>
          </a:p>
          <a:p>
            <a:pPr algn="ctr"/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record linkage</a:t>
            </a:r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4"/>
          </p:nvPr>
        </p:nvSpPr>
        <p:spPr>
          <a:xfrm>
            <a:off x="1500167" y="3711634"/>
            <a:ext cx="6286543" cy="2257419"/>
          </a:xfrm>
        </p:spPr>
        <p:txBody>
          <a:bodyPr>
            <a:normAutofit/>
          </a:bodyPr>
          <a:lstStyle/>
          <a:p>
            <a:pPr>
              <a:tabLst>
                <a:tab pos="1079500" algn="l"/>
              </a:tabLst>
            </a:pPr>
            <a:r>
              <a:rPr lang="en-US" sz="2400" dirty="0" smtClean="0">
                <a:latin typeface="Bookman Old Style" pitchFamily="18" charset="0"/>
              </a:rPr>
              <a:t> S: 	number of reference set samples,  </a:t>
            </a:r>
          </a:p>
          <a:p>
            <a:pPr>
              <a:tabLst>
                <a:tab pos="1079500" algn="l"/>
              </a:tabLst>
            </a:pPr>
            <a:r>
              <a:rPr lang="en-US" sz="2400" dirty="0" smtClean="0">
                <a:latin typeface="Bookman Old Style" pitchFamily="18" charset="0"/>
              </a:rPr>
              <a:t> b: 	number of blocking attributes, </a:t>
            </a:r>
          </a:p>
          <a:p>
            <a:pPr>
              <a:tabLst>
                <a:tab pos="1079500" algn="l"/>
              </a:tabLst>
            </a:pPr>
            <a:r>
              <a:rPr lang="en-US" sz="2400" dirty="0" smtClean="0">
                <a:latin typeface="Bookman Old Style" pitchFamily="18" charset="0"/>
              </a:rPr>
              <a:t>|r|: 	dataset size, </a:t>
            </a:r>
          </a:p>
          <a:p>
            <a:pPr>
              <a:tabLst>
                <a:tab pos="1079500" algn="l"/>
              </a:tabLst>
            </a:pPr>
            <a:r>
              <a:rPr lang="en-US" sz="2400" dirty="0" smtClean="0">
                <a:latin typeface="Bookman Old Style" pitchFamily="18" charset="0"/>
              </a:rPr>
              <a:t>|RS|: size of a reference set sample,</a:t>
            </a:r>
          </a:p>
          <a:p>
            <a:pPr>
              <a:tabLst>
                <a:tab pos="1079500" algn="l"/>
              </a:tabLst>
            </a:pPr>
            <a:r>
              <a:rPr lang="en-US" sz="2400" dirty="0" smtClean="0">
                <a:latin typeface="Bookman Old Style" pitchFamily="18" charset="0"/>
              </a:rPr>
              <a:t> w: 	size of SNEF's window.</a:t>
            </a:r>
            <a:endParaRPr lang="en-US" sz="2400" dirty="0">
              <a:latin typeface="Bookman Old Style" pitchFamily="18" charset="0"/>
            </a:endParaRPr>
          </a:p>
        </p:txBody>
      </p:sp>
      <p:graphicFrame>
        <p:nvGraphicFramePr>
          <p:cNvPr id="9" name="8 - Θέση περιεχομένου"/>
          <p:cNvGraphicFramePr>
            <a:graphicFrameLocks noChangeAspect="1"/>
          </p:cNvGraphicFramePr>
          <p:nvPr>
            <p:ph sz="quarter" idx="2"/>
          </p:nvPr>
        </p:nvGraphicFramePr>
        <p:xfrm>
          <a:off x="1000100" y="2889002"/>
          <a:ext cx="2857520" cy="608317"/>
        </p:xfrm>
        <a:graphic>
          <a:graphicData uri="http://schemas.openxmlformats.org/presentationml/2006/ole">
            <p:oleObj spid="_x0000_s4098" name="Εξίσωση" r:id="rId3" imgW="1193760" imgH="253800" progId="Equation.3">
              <p:embed/>
            </p:oleObj>
          </a:graphicData>
        </a:graphic>
      </p:graphicFrame>
      <p:graphicFrame>
        <p:nvGraphicFramePr>
          <p:cNvPr id="1028" name="8 - Θέση περιεχομένου"/>
          <p:cNvGraphicFramePr>
            <a:graphicFrameLocks noChangeAspect="1"/>
          </p:cNvGraphicFramePr>
          <p:nvPr/>
        </p:nvGraphicFramePr>
        <p:xfrm>
          <a:off x="4929190" y="2889002"/>
          <a:ext cx="3571900" cy="590775"/>
        </p:xfrm>
        <a:graphic>
          <a:graphicData uri="http://schemas.openxmlformats.org/presentationml/2006/ole">
            <p:oleObj spid="_x0000_s4099" name="Εξίσωση" r:id="rId4" imgW="1536480" imgH="253800" progId="Equation.3">
              <p:embed/>
            </p:oleObj>
          </a:graphicData>
        </a:graphic>
      </p:graphicFrame>
      <p:sp>
        <p:nvSpPr>
          <p:cNvPr id="10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5B7BBAA-ECC5-4799-83D8-8D750EF8B0EB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11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3352800" cy="365125"/>
          </a:xfrm>
        </p:spPr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Bookman Old Style" pitchFamily="18" charset="0"/>
              </a:rPr>
              <a:t>Experimental results</a:t>
            </a:r>
            <a:endParaRPr lang="el-GR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  <p:sp>
        <p:nvSpPr>
          <p:cNvPr id="4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BBAA-ECC5-4799-83D8-8D750EF8B0EB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483015"/>
            <a:ext cx="8229600" cy="868363"/>
          </a:xfrm>
        </p:spPr>
        <p:txBody>
          <a:bodyPr/>
          <a:lstStyle/>
          <a:p>
            <a:r>
              <a:rPr lang="en-US" b="0" dirty="0" smtClean="0">
                <a:latin typeface="Bookman Old Style" pitchFamily="18" charset="0"/>
              </a:rPr>
              <a:t>Attributes </a:t>
            </a:r>
            <a:r>
              <a:rPr lang="en-US" b="0" dirty="0" err="1" smtClean="0">
                <a:latin typeface="Bookman Old Style" pitchFamily="18" charset="0"/>
              </a:rPr>
              <a:t>w.r.t</a:t>
            </a:r>
            <a:r>
              <a:rPr lang="en-US" b="0" dirty="0" smtClean="0">
                <a:latin typeface="Bookman Old Style" pitchFamily="18" charset="0"/>
              </a:rPr>
              <a:t>. samples</a:t>
            </a:r>
            <a:endParaRPr lang="el-GR" b="0" dirty="0">
              <a:latin typeface="Bookman Old Style" pitchFamily="18" charset="0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152400" y="5214950"/>
            <a:ext cx="8839200" cy="881050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>
                <a:latin typeface="Bookman Old Style" pitchFamily="18" charset="0"/>
              </a:rPr>
              <a:t>	Using multi-sampling increases recall even when the number of available blocking attributes is small.</a:t>
            </a:r>
            <a:endParaRPr lang="en-US" sz="2400" dirty="0">
              <a:latin typeface="Bookman Old Style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2190761"/>
            <a:ext cx="39766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00" y="2190761"/>
            <a:ext cx="3957638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5B7BBAA-ECC5-4799-83D8-8D750EF8B0EB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10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3352800" cy="365125"/>
          </a:xfrm>
        </p:spPr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83015"/>
            <a:ext cx="8229600" cy="868363"/>
          </a:xfrm>
        </p:spPr>
        <p:txBody>
          <a:bodyPr/>
          <a:lstStyle/>
          <a:p>
            <a:r>
              <a:rPr lang="en-US" b="0" dirty="0" smtClean="0">
                <a:latin typeface="Bookman Old Style" pitchFamily="18" charset="0"/>
              </a:rPr>
              <a:t>TCEF Impact</a:t>
            </a:r>
            <a:endParaRPr lang="el-GR" b="0" dirty="0"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21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Bookman Old Style" pitchFamily="18" charset="0"/>
              </a:rPr>
              <a:t>	While TCEF increases processing cost, it improves recall up to 45% and copes successfully with dirty data.</a:t>
            </a:r>
          </a:p>
          <a:p>
            <a:endParaRPr lang="el-GR" sz="2400" dirty="0">
              <a:latin typeface="Bookman Old Style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2047885"/>
            <a:ext cx="39766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00" y="2047885"/>
            <a:ext cx="3967163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5B7BBAA-ECC5-4799-83D8-8D750EF8B0EB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7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3352800" cy="365125"/>
          </a:xfrm>
        </p:spPr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7690"/>
            <a:ext cx="8229600" cy="738198"/>
          </a:xfrm>
        </p:spPr>
        <p:txBody>
          <a:bodyPr/>
          <a:lstStyle/>
          <a:p>
            <a:r>
              <a:rPr lang="en-US" b="0" dirty="0" smtClean="0">
                <a:latin typeface="Bookman Old Style" pitchFamily="18" charset="0"/>
              </a:rPr>
              <a:t>Time complexity</a:t>
            </a:r>
            <a:endParaRPr lang="el-GR" b="0" dirty="0"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701216"/>
            <a:ext cx="8229600" cy="167639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Bookman Old Style" pitchFamily="18" charset="0"/>
              </a:rPr>
              <a:t>Linear to dataset size.	</a:t>
            </a:r>
          </a:p>
          <a:p>
            <a:r>
              <a:rPr lang="en-US" sz="2400" dirty="0" smtClean="0">
                <a:latin typeface="Bookman Old Style" pitchFamily="18" charset="0"/>
              </a:rPr>
              <a:t>Compared to state of the art methods (two party private blocking (TPPB) and sorted neighborhood for encrypted fields (SNEF)), MS-TCEF is faster and achieves higher recall.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1651471"/>
            <a:ext cx="3967163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00" y="1795471"/>
            <a:ext cx="3957638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5B7BBAA-ECC5-4799-83D8-8D750EF8B0EB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7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3352800" cy="365125"/>
          </a:xfrm>
        </p:spPr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83015"/>
            <a:ext cx="8229600" cy="868363"/>
          </a:xfrm>
        </p:spPr>
        <p:txBody>
          <a:bodyPr/>
          <a:lstStyle/>
          <a:p>
            <a:r>
              <a:rPr lang="en-US" b="0" dirty="0" smtClean="0">
                <a:latin typeface="Bookman Old Style" pitchFamily="18" charset="0"/>
              </a:rPr>
              <a:t>Summary</a:t>
            </a:r>
            <a:endParaRPr lang="el-GR" b="0" dirty="0"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Multi-Sampling Transitive Closure for Encrypted Fields: a highly scalable privacy preserving blocking method.</a:t>
            </a:r>
          </a:p>
          <a:p>
            <a:r>
              <a:rPr lang="en-US" dirty="0" smtClean="0"/>
              <a:t>Exploits redundancy for achieving high result quality and effectively dealing with dirty data.</a:t>
            </a:r>
          </a:p>
          <a:p>
            <a:r>
              <a:rPr lang="en-US" dirty="0" smtClean="0"/>
              <a:t>Based on the use of multiple reference set samples and multiple record to block assignments.</a:t>
            </a:r>
          </a:p>
          <a:p>
            <a:r>
              <a:rPr lang="en-US" dirty="0" smtClean="0"/>
              <a:t>Linear to the dataset size. </a:t>
            </a:r>
          </a:p>
          <a:p>
            <a:r>
              <a:rPr lang="en-US" dirty="0" smtClean="0"/>
              <a:t>Turns the whole privacy preserving record linkage process into linear </a:t>
            </a:r>
            <a:r>
              <a:rPr lang="en-US" dirty="0" err="1" smtClean="0"/>
              <a:t>w.r.t</a:t>
            </a:r>
            <a:r>
              <a:rPr lang="en-US" dirty="0" smtClean="0"/>
              <a:t>. time when combined with meta-blocking.</a:t>
            </a:r>
          </a:p>
          <a:p>
            <a:r>
              <a:rPr lang="en-US" dirty="0" smtClean="0"/>
              <a:t>Outperforms existing state-of-the-art methods.</a:t>
            </a:r>
          </a:p>
          <a:p>
            <a:r>
              <a:rPr lang="en-US" dirty="0" smtClean="0"/>
              <a:t>High performance both in terms of matching accuracy and execution time.</a:t>
            </a:r>
          </a:p>
        </p:txBody>
      </p:sp>
      <p:sp>
        <p:nvSpPr>
          <p:cNvPr id="4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5B7BBAA-ECC5-4799-83D8-8D750EF8B0EB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5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3352800" cy="365125"/>
          </a:xfrm>
        </p:spPr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 err="1" smtClean="0">
                <a:latin typeface="Bookman Old Style" pitchFamily="18" charset="0"/>
              </a:rPr>
              <a:t>Presentation</a:t>
            </a:r>
            <a:r>
              <a:rPr lang="el-GR" b="0" dirty="0" smtClean="0">
                <a:latin typeface="Bookman Old Style" pitchFamily="18" charset="0"/>
              </a:rPr>
              <a:t> o</a:t>
            </a:r>
            <a:r>
              <a:rPr lang="en-US" b="0" dirty="0" smtClean="0">
                <a:latin typeface="Bookman Old Style" pitchFamily="18" charset="0"/>
              </a:rPr>
              <a:t>u</a:t>
            </a:r>
            <a:r>
              <a:rPr lang="el-GR" b="0" dirty="0" err="1" smtClean="0">
                <a:latin typeface="Bookman Old Style" pitchFamily="18" charset="0"/>
              </a:rPr>
              <a:t>tline</a:t>
            </a:r>
            <a:r>
              <a:rPr lang="el-GR" b="0" dirty="0" smtClean="0">
                <a:latin typeface="Bookman Old Style" pitchFamily="18" charset="0"/>
              </a:rPr>
              <a:t> </a:t>
            </a:r>
            <a:endParaRPr lang="el-GR" b="0" dirty="0"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Introduction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to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privacy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preserving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record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linkage</a:t>
            </a:r>
            <a:endParaRPr lang="el-GR" sz="2400" dirty="0" smtClean="0">
              <a:solidFill>
                <a:schemeClr val="bg2"/>
              </a:solidFill>
              <a:latin typeface="Bookman Old Style" pitchFamily="18" charset="0"/>
            </a:endParaRPr>
          </a:p>
          <a:p>
            <a:endParaRPr lang="el-GR" sz="2400" dirty="0" smtClean="0">
              <a:latin typeface="Bookman Old Style" pitchFamily="18" charset="0"/>
            </a:endParaRPr>
          </a:p>
          <a:p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Scalable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blocking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for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privacy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preserving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record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linkage</a:t>
            </a:r>
            <a:endParaRPr lang="el-GR" sz="2400" dirty="0" smtClean="0">
              <a:solidFill>
                <a:schemeClr val="bg2"/>
              </a:solidFill>
              <a:latin typeface="Bookman Old Style" pitchFamily="18" charset="0"/>
            </a:endParaRPr>
          </a:p>
          <a:p>
            <a:endParaRPr lang="el-GR" sz="2400" dirty="0" smtClean="0">
              <a:solidFill>
                <a:schemeClr val="bg2"/>
              </a:solidFill>
              <a:latin typeface="Bookman Old Style" pitchFamily="18" charset="0"/>
            </a:endParaRPr>
          </a:p>
          <a:p>
            <a:r>
              <a:rPr lang="el-GR" sz="2400" dirty="0" err="1" smtClean="0">
                <a:latin typeface="Bookman Old Style" pitchFamily="18" charset="0"/>
              </a:rPr>
              <a:t>Research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plans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within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iSocial</a:t>
            </a:r>
            <a:endParaRPr lang="el-GR" sz="2400" dirty="0">
              <a:latin typeface="Bookman Old Style" pitchFamily="18" charset="0"/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January 2016, iSocial Research Meeting          Milan, Italy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549275"/>
            <a:ext cx="8686800" cy="868363"/>
          </a:xfrm>
        </p:spPr>
        <p:txBody>
          <a:bodyPr/>
          <a:lstStyle/>
          <a:p>
            <a:r>
              <a:rPr lang="el-GR" dirty="0" err="1" smtClean="0">
                <a:latin typeface="Bookman Old Style" pitchFamily="18" charset="0"/>
              </a:rPr>
              <a:t>Research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plans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within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iSocial</a:t>
            </a:r>
            <a:endParaRPr lang="el-GR" dirty="0">
              <a:latin typeface="Bookman Old Style" pitchFamily="18" charset="0"/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032000" cy="948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l-G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Hiding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user locations in social networks</a:t>
            </a:r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1447800"/>
            <a:ext cx="4032000" cy="948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el-GR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Wavelets</a:t>
            </a:r>
            <a:r>
              <a:rPr lang="el-G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for regulating feeds in social networks</a:t>
            </a:r>
          </a:p>
        </p:txBody>
      </p:sp>
      <p:sp>
        <p:nvSpPr>
          <p:cNvPr id="10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5B7BBAA-ECC5-4799-83D8-8D750EF8B0EB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11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492875"/>
            <a:ext cx="3352800" cy="365125"/>
          </a:xfrm>
        </p:spPr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228600" y="2438399"/>
            <a:ext cx="4343400" cy="3687763"/>
          </a:xfrm>
        </p:spPr>
        <p:txBody>
          <a:bodyPr/>
          <a:lstStyle/>
          <a:p>
            <a:pPr marL="184150" indent="-184150"/>
            <a:r>
              <a:rPr lang="en-US" dirty="0" smtClean="0">
                <a:latin typeface="Bookman Old Style" pitchFamily="18" charset="0"/>
              </a:rPr>
              <a:t>Postings </a:t>
            </a:r>
            <a:r>
              <a:rPr lang="en-US" dirty="0" smtClean="0">
                <a:latin typeface="Bookman Old Style" pitchFamily="18" charset="0"/>
              </a:rPr>
              <a:t>from specific locations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at </a:t>
            </a:r>
            <a:r>
              <a:rPr lang="en-US" dirty="0" smtClean="0">
                <a:latin typeface="Bookman Old Style" pitchFamily="18" charset="0"/>
              </a:rPr>
              <a:t>particular time moments reveal users' </a:t>
            </a:r>
            <a:r>
              <a:rPr lang="en-US" dirty="0" smtClean="0">
                <a:latin typeface="Bookman Old Style" pitchFamily="18" charset="0"/>
              </a:rPr>
              <a:t>preferences</a:t>
            </a:r>
            <a:r>
              <a:rPr lang="el-GR" dirty="0" smtClean="0">
                <a:latin typeface="Bookman Old Style" pitchFamily="18" charset="0"/>
              </a:rPr>
              <a:t>,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compromising their privacy. </a:t>
            </a:r>
            <a:endParaRPr lang="el-GR" dirty="0" smtClean="0">
              <a:latin typeface="Bookman Old Style" pitchFamily="18" charset="0"/>
            </a:endParaRPr>
          </a:p>
          <a:p>
            <a:pPr marL="184150" indent="-184150"/>
            <a:r>
              <a:rPr lang="en-US" dirty="0" smtClean="0">
                <a:latin typeface="Bookman Old Style" pitchFamily="18" charset="0"/>
              </a:rPr>
              <a:t>We </a:t>
            </a:r>
            <a:r>
              <a:rPr lang="el-GR" dirty="0" err="1" smtClean="0">
                <a:latin typeface="Bookman Old Style" pitchFamily="18" charset="0"/>
              </a:rPr>
              <a:t>aim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at</a:t>
            </a:r>
            <a:r>
              <a:rPr lang="en-US" dirty="0" smtClean="0">
                <a:latin typeface="Bookman Old Style" pitchFamily="18" charset="0"/>
              </a:rPr>
              <a:t> hid</a:t>
            </a:r>
            <a:r>
              <a:rPr lang="el-GR" dirty="0" err="1" smtClean="0">
                <a:latin typeface="Bookman Old Style" pitchFamily="18" charset="0"/>
              </a:rPr>
              <a:t>ing</a:t>
            </a:r>
            <a:r>
              <a:rPr lang="en-US" dirty="0" smtClean="0">
                <a:latin typeface="Bookman Old Style" pitchFamily="18" charset="0"/>
              </a:rPr>
              <a:t> this information, maintaining, at the same time</a:t>
            </a:r>
            <a:r>
              <a:rPr lang="el-GR" dirty="0" smtClean="0">
                <a:latin typeface="Bookman Old Style" pitchFamily="18" charset="0"/>
              </a:rPr>
              <a:t>,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high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data usability.</a:t>
            </a:r>
            <a:endParaRPr lang="el-GR" dirty="0" smtClean="0">
              <a:latin typeface="Bookman Old Style" pitchFamily="18" charset="0"/>
            </a:endParaRPr>
          </a:p>
          <a:p>
            <a:endParaRPr lang="el-GR" sz="2000" dirty="0">
              <a:latin typeface="Bookman Old Style" pitchFamily="18" charset="0"/>
            </a:endParaRPr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270375" cy="3611563"/>
          </a:xfrm>
        </p:spPr>
        <p:txBody>
          <a:bodyPr/>
          <a:lstStyle/>
          <a:p>
            <a:r>
              <a:rPr lang="el-GR" dirty="0" err="1" smtClean="0">
                <a:latin typeface="Bookman Old Style" pitchFamily="18" charset="0"/>
              </a:rPr>
              <a:t>Feeds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in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social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networks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provide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users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with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large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volumes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of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information</a:t>
            </a:r>
            <a:r>
              <a:rPr lang="el-GR" dirty="0" smtClean="0">
                <a:latin typeface="Bookman Old Style" pitchFamily="18" charset="0"/>
              </a:rPr>
              <a:t>. </a:t>
            </a:r>
          </a:p>
          <a:p>
            <a:r>
              <a:rPr lang="el-GR" dirty="0" err="1" smtClean="0">
                <a:latin typeface="Bookman Old Style" pitchFamily="18" charset="0"/>
              </a:rPr>
              <a:t>We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consider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modelling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each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feed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as</a:t>
            </a:r>
            <a:r>
              <a:rPr lang="el-GR" dirty="0" smtClean="0">
                <a:latin typeface="Bookman Old Style" pitchFamily="18" charset="0"/>
              </a:rPr>
              <a:t> a </a:t>
            </a:r>
            <a:r>
              <a:rPr lang="el-GR" dirty="0" err="1" smtClean="0">
                <a:latin typeface="Bookman Old Style" pitchFamily="18" charset="0"/>
              </a:rPr>
              <a:t>stream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and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using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wavelets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for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redicing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information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overload</a:t>
            </a:r>
            <a:r>
              <a:rPr lang="el-GR" dirty="0" smtClean="0">
                <a:latin typeface="Bookman Old Style" pitchFamily="18" charset="0"/>
              </a:rPr>
              <a:t>.</a:t>
            </a:r>
            <a:endParaRPr lang="el-GR" dirty="0">
              <a:solidFill>
                <a:schemeClr val="accent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 err="1" smtClean="0">
                <a:latin typeface="Bookman Old Style" pitchFamily="18" charset="0"/>
              </a:rPr>
              <a:t>Presentation</a:t>
            </a:r>
            <a:r>
              <a:rPr lang="el-GR" b="0" dirty="0" smtClean="0">
                <a:latin typeface="Bookman Old Style" pitchFamily="18" charset="0"/>
              </a:rPr>
              <a:t> o</a:t>
            </a:r>
            <a:r>
              <a:rPr lang="en-US" b="0" dirty="0" smtClean="0">
                <a:latin typeface="Bookman Old Style" pitchFamily="18" charset="0"/>
              </a:rPr>
              <a:t>u</a:t>
            </a:r>
            <a:r>
              <a:rPr lang="el-GR" b="0" dirty="0" err="1" smtClean="0">
                <a:latin typeface="Bookman Old Style" pitchFamily="18" charset="0"/>
              </a:rPr>
              <a:t>tline</a:t>
            </a:r>
            <a:r>
              <a:rPr lang="el-GR" b="0" dirty="0" smtClean="0">
                <a:latin typeface="Bookman Old Style" pitchFamily="18" charset="0"/>
              </a:rPr>
              <a:t> </a:t>
            </a:r>
            <a:endParaRPr lang="el-GR" b="0" dirty="0"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l-GR" sz="2400" dirty="0" err="1" smtClean="0">
                <a:latin typeface="Bookman Old Style" pitchFamily="18" charset="0"/>
              </a:rPr>
              <a:t>Introduction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to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privacy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preserving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record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linkage</a:t>
            </a:r>
            <a:endParaRPr lang="el-GR" sz="2400" dirty="0" smtClean="0">
              <a:latin typeface="Bookman Old Style" pitchFamily="18" charset="0"/>
            </a:endParaRPr>
          </a:p>
          <a:p>
            <a:endParaRPr lang="el-GR" sz="2400" dirty="0" smtClean="0">
              <a:latin typeface="Bookman Old Style" pitchFamily="18" charset="0"/>
            </a:endParaRPr>
          </a:p>
          <a:p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Scalable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blocking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for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privacy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preserving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record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linkage</a:t>
            </a:r>
            <a:endParaRPr lang="el-GR" sz="2400" dirty="0" smtClean="0">
              <a:solidFill>
                <a:schemeClr val="bg2"/>
              </a:solidFill>
              <a:latin typeface="Bookman Old Style" pitchFamily="18" charset="0"/>
            </a:endParaRPr>
          </a:p>
          <a:p>
            <a:endParaRPr lang="el-GR" sz="2400" dirty="0" smtClean="0">
              <a:solidFill>
                <a:schemeClr val="bg2"/>
              </a:solidFill>
              <a:latin typeface="Bookman Old Style" pitchFamily="18" charset="0"/>
            </a:endParaRPr>
          </a:p>
          <a:p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Research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plans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within</a:t>
            </a:r>
            <a:r>
              <a:rPr lang="el-GR" sz="2400" dirty="0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el-GR" sz="2400" dirty="0" err="1" smtClean="0">
                <a:solidFill>
                  <a:schemeClr val="bg2"/>
                </a:solidFill>
                <a:latin typeface="Bookman Old Style" pitchFamily="18" charset="0"/>
              </a:rPr>
              <a:t>iSocial</a:t>
            </a:r>
            <a:endParaRPr lang="el-GR" sz="2400" dirty="0">
              <a:solidFill>
                <a:schemeClr val="bg2"/>
              </a:solidFill>
              <a:latin typeface="Bookman Old Style" pitchFamily="18" charset="0"/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January 2016, iSocial Research Meeting          Milan, Italy</a:t>
            </a: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5CD65-8732-364C-956B-0A7D33F52C9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0" dirty="0" err="1" smtClean="0">
                <a:latin typeface="Bookman Old Style" pitchFamily="18" charset="0"/>
              </a:rPr>
              <a:t>Hiding</a:t>
            </a:r>
            <a:r>
              <a:rPr lang="en-US" sz="3200" b="0" dirty="0" smtClean="0">
                <a:latin typeface="Bookman Old Style" pitchFamily="18" charset="0"/>
              </a:rPr>
              <a:t> user locations in social networks</a:t>
            </a:r>
            <a:endParaRPr lang="el-GR" sz="3200" b="0" dirty="0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January 2016, iSocial Research Meeting          Milan, Italy</a:t>
            </a:r>
            <a:endParaRPr lang="en-US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BA29A-4BD5-C64F-B42F-D602938E93A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5" name="14 - Θέση περιεχομένου" descr="map-leaflet_thumb_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4038600" cy="1983770"/>
          </a:xfrm>
        </p:spPr>
      </p:pic>
      <p:sp>
        <p:nvSpPr>
          <p:cNvPr id="16" name="15 - Ορθογώνιο"/>
          <p:cNvSpPr/>
          <p:nvPr/>
        </p:nvSpPr>
        <p:spPr>
          <a:xfrm>
            <a:off x="1779104" y="2360000"/>
            <a:ext cx="1600200" cy="990600"/>
          </a:xfrm>
          <a:prstGeom prst="rect">
            <a:avLst/>
          </a:prstGeom>
          <a:solidFill>
            <a:schemeClr val="accent6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Θέση περιεχομένου"/>
          <p:cNvSpPr>
            <a:spLocks noGrp="1"/>
          </p:cNvSpPr>
          <p:nvPr>
            <p:ph sz="half" idx="2"/>
          </p:nvPr>
        </p:nvSpPr>
        <p:spPr>
          <a:xfrm>
            <a:off x="4495800" y="1646237"/>
            <a:ext cx="4419600" cy="4525963"/>
          </a:xfrm>
        </p:spPr>
        <p:txBody>
          <a:bodyPr/>
          <a:lstStyle/>
          <a:p>
            <a:r>
              <a:rPr lang="en-US" sz="2400" dirty="0" smtClean="0">
                <a:latin typeface="Bookman Old Style" pitchFamily="18" charset="0"/>
              </a:rPr>
              <a:t>Replace a user's location </a:t>
            </a:r>
            <a:r>
              <a:rPr lang="el-GR" sz="2400" dirty="0" err="1" smtClean="0">
                <a:latin typeface="Bookman Old Style" pitchFamily="18" charset="0"/>
              </a:rPr>
              <a:t>with</a:t>
            </a:r>
            <a:r>
              <a:rPr lang="en-US" sz="2400" dirty="0" smtClean="0">
                <a:latin typeface="Bookman Old Style" pitchFamily="18" charset="0"/>
              </a:rPr>
              <a:t> one of k points of interest. </a:t>
            </a:r>
            <a:endParaRPr lang="el-GR" sz="2400" dirty="0" smtClean="0">
              <a:latin typeface="Bookman Old Style" pitchFamily="18" charset="0"/>
            </a:endParaRPr>
          </a:p>
          <a:p>
            <a:pPr lvl="0"/>
            <a:r>
              <a:rPr lang="en-US" sz="2400" dirty="0" smtClean="0">
                <a:latin typeface="Bookman Old Style" pitchFamily="18" charset="0"/>
              </a:rPr>
              <a:t>Geographical. </a:t>
            </a:r>
            <a:r>
              <a:rPr lang="el-GR" sz="2400" dirty="0" smtClean="0">
                <a:latin typeface="Bookman Old Style" pitchFamily="18" charset="0"/>
              </a:rPr>
              <a:t>T</a:t>
            </a:r>
            <a:r>
              <a:rPr lang="en-US" sz="2400" dirty="0" smtClean="0">
                <a:latin typeface="Bookman Old Style" pitchFamily="18" charset="0"/>
              </a:rPr>
              <a:t>he location is replaced with a reference to the coordinates of a nearby point of interest.</a:t>
            </a:r>
            <a:endParaRPr lang="el-GR" sz="2400" dirty="0" smtClean="0">
              <a:latin typeface="Bookman Old Style" pitchFamily="18" charset="0"/>
            </a:endParaRPr>
          </a:p>
          <a:p>
            <a:pPr lvl="0"/>
            <a:r>
              <a:rPr lang="en-US" sz="2400" dirty="0" smtClean="0">
                <a:latin typeface="Bookman Old Style" pitchFamily="18" charset="0"/>
              </a:rPr>
              <a:t>Semantic</a:t>
            </a:r>
            <a:r>
              <a:rPr lang="el-GR" sz="2400" dirty="0" smtClean="0">
                <a:latin typeface="Bookman Old Style" pitchFamily="18" charset="0"/>
              </a:rPr>
              <a:t>. T</a:t>
            </a:r>
            <a:r>
              <a:rPr lang="en-US" sz="2400" dirty="0" smtClean="0">
                <a:latin typeface="Bookman Old Style" pitchFamily="18" charset="0"/>
              </a:rPr>
              <a:t>he location is replaced with a nearby location of the same type (e.g. another coffee shop).</a:t>
            </a:r>
            <a:endParaRPr lang="el-GR" sz="2400" dirty="0" smtClean="0">
              <a:latin typeface="Bookman Old Style" pitchFamily="18" charset="0"/>
            </a:endParaRPr>
          </a:p>
          <a:p>
            <a:endParaRPr lang="el-GR" sz="2400" dirty="0">
              <a:latin typeface="Bookman Old Style" pitchFamily="18" charset="0"/>
            </a:endParaRPr>
          </a:p>
        </p:txBody>
      </p:sp>
      <p:pic>
        <p:nvPicPr>
          <p:cNvPr id="19" name="16 - Θέση περιεχομένου" descr="point_of_interest-symbol-raulmv.com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743200"/>
            <a:ext cx="46264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0" name="17 - Θέση περιεχομένου"/>
          <p:cNvSpPr txBox="1">
            <a:spLocks/>
          </p:cNvSpPr>
          <p:nvPr/>
        </p:nvSpPr>
        <p:spPr bwMode="auto">
          <a:xfrm>
            <a:off x="381000" y="3886201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SzTx/>
              <a:tabLst/>
              <a:defRPr/>
            </a:pPr>
            <a:r>
              <a:rPr kumimoji="0" lang="el-G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Intuition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79646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Instead of explicitly defining the location of a user, we will 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use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</a:rPr>
              <a:t> a reference to a (nearby) Point Of Interest (POI).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549275"/>
            <a:ext cx="8686800" cy="868363"/>
          </a:xfrm>
        </p:spPr>
        <p:txBody>
          <a:bodyPr/>
          <a:lstStyle/>
          <a:p>
            <a:r>
              <a:rPr lang="el-GR" sz="2800" b="0" dirty="0" err="1" smtClean="0">
                <a:latin typeface="Bookman Old Style" pitchFamily="18" charset="0"/>
              </a:rPr>
              <a:t>Wavelets</a:t>
            </a:r>
            <a:r>
              <a:rPr lang="el-GR" sz="2800" b="0" dirty="0" smtClean="0">
                <a:latin typeface="Bookman Old Style" pitchFamily="18" charset="0"/>
              </a:rPr>
              <a:t> </a:t>
            </a:r>
            <a:r>
              <a:rPr lang="en-US" sz="2800" b="0" dirty="0" smtClean="0">
                <a:latin typeface="Bookman Old Style" pitchFamily="18" charset="0"/>
              </a:rPr>
              <a:t>for regulating feeds in social networks</a:t>
            </a:r>
            <a:endParaRPr lang="el-GR" sz="2800" b="0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400" b="1" dirty="0" err="1" smtClean="0">
                <a:latin typeface="Bookman Old Style" pitchFamily="18" charset="0"/>
              </a:rPr>
              <a:t>Intuition</a:t>
            </a:r>
            <a:r>
              <a:rPr lang="el-GR" sz="2400" b="1" dirty="0" smtClean="0">
                <a:latin typeface="Bookman Old Style" pitchFamily="18" charset="0"/>
              </a:rPr>
              <a:t>: </a:t>
            </a:r>
          </a:p>
          <a:p>
            <a:pPr>
              <a:buNone/>
            </a:pPr>
            <a:r>
              <a:rPr lang="el-GR" sz="2400" dirty="0" smtClean="0">
                <a:latin typeface="Bookman Old Style" pitchFamily="18" charset="0"/>
              </a:rPr>
              <a:t>	</a:t>
            </a:r>
            <a:r>
              <a:rPr lang="el-GR" sz="2400" dirty="0" err="1" smtClean="0">
                <a:latin typeface="Bookman Old Style" pitchFamily="18" charset="0"/>
              </a:rPr>
              <a:t>Reduce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information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overload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by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modelling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each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feed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as</a:t>
            </a:r>
            <a:r>
              <a:rPr lang="el-GR" sz="2400" dirty="0" smtClean="0">
                <a:latin typeface="Bookman Old Style" pitchFamily="18" charset="0"/>
              </a:rPr>
              <a:t> a </a:t>
            </a:r>
            <a:r>
              <a:rPr lang="el-GR" sz="2400" dirty="0" err="1" smtClean="0">
                <a:latin typeface="Bookman Old Style" pitchFamily="18" charset="0"/>
              </a:rPr>
              <a:t>stream</a:t>
            </a:r>
            <a:r>
              <a:rPr lang="el-GR" sz="2400" dirty="0" smtClean="0">
                <a:latin typeface="Bookman Old Style" pitchFamily="18" charset="0"/>
              </a:rPr>
              <a:t>, </a:t>
            </a:r>
            <a:r>
              <a:rPr lang="el-GR" sz="2400" dirty="0" err="1" smtClean="0">
                <a:latin typeface="Bookman Old Style" pitchFamily="18" charset="0"/>
              </a:rPr>
              <a:t>pruning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out</a:t>
            </a:r>
            <a:r>
              <a:rPr lang="el-GR" sz="2400" dirty="0" smtClean="0">
                <a:latin typeface="Bookman Old Style" pitchFamily="18" charset="0"/>
              </a:rPr>
              <a:t> ‘</a:t>
            </a:r>
            <a:r>
              <a:rPr lang="el-GR" sz="2400" dirty="0" err="1" smtClean="0">
                <a:latin typeface="Bookman Old Style" pitchFamily="18" charset="0"/>
              </a:rPr>
              <a:t>less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important</a:t>
            </a:r>
            <a:r>
              <a:rPr lang="el-GR" sz="2400" dirty="0" smtClean="0">
                <a:latin typeface="Bookman Old Style" pitchFamily="18" charset="0"/>
              </a:rPr>
              <a:t>’ </a:t>
            </a:r>
            <a:r>
              <a:rPr lang="el-GR" sz="2400" dirty="0" err="1" smtClean="0">
                <a:latin typeface="Bookman Old Style" pitchFamily="18" charset="0"/>
              </a:rPr>
              <a:t>information</a:t>
            </a:r>
            <a:r>
              <a:rPr lang="el-GR" sz="2400" dirty="0" smtClean="0">
                <a:latin typeface="Bookman Old Style" pitchFamily="18" charset="0"/>
              </a:rPr>
              <a:t>.</a:t>
            </a:r>
          </a:p>
          <a:p>
            <a:endParaRPr lang="el-GR" sz="2400" dirty="0" smtClean="0">
              <a:latin typeface="Bookman Old Style" pitchFamily="18" charset="0"/>
            </a:endParaRPr>
          </a:p>
          <a:p>
            <a:r>
              <a:rPr lang="el-GR" sz="2400" b="1" dirty="0" err="1" smtClean="0">
                <a:latin typeface="Bookman Old Style" pitchFamily="18" charset="0"/>
              </a:rPr>
              <a:t>Aim</a:t>
            </a:r>
            <a:r>
              <a:rPr lang="el-GR" sz="2400" b="1" dirty="0" smtClean="0">
                <a:latin typeface="Bookman Old Style" pitchFamily="18" charset="0"/>
              </a:rPr>
              <a:t>:</a:t>
            </a:r>
          </a:p>
          <a:p>
            <a:pPr>
              <a:buNone/>
            </a:pPr>
            <a:r>
              <a:rPr lang="el-GR" sz="2400" dirty="0" smtClean="0">
                <a:latin typeface="Bookman Old Style" pitchFamily="18" charset="0"/>
              </a:rPr>
              <a:t>	</a:t>
            </a:r>
            <a:r>
              <a:rPr lang="el-GR" sz="2400" dirty="0" err="1" smtClean="0">
                <a:latin typeface="Bookman Old Style" pitchFamily="18" charset="0"/>
              </a:rPr>
              <a:t>Reveal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tendencies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and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regulate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excessive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flow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of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information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from</a:t>
            </a:r>
            <a:r>
              <a:rPr lang="el-GR" sz="2400" dirty="0" smtClean="0">
                <a:latin typeface="Bookman Old Style" pitchFamily="18" charset="0"/>
              </a:rPr>
              <a:t> a </a:t>
            </a:r>
            <a:r>
              <a:rPr lang="el-GR" sz="2400" dirty="0" err="1" smtClean="0">
                <a:latin typeface="Bookman Old Style" pitchFamily="18" charset="0"/>
              </a:rPr>
              <a:t>specific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source</a:t>
            </a:r>
            <a:r>
              <a:rPr lang="el-GR" sz="2400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endParaRPr lang="el-GR" sz="2400" dirty="0" smtClean="0">
              <a:latin typeface="Bookman Old Style" pitchFamily="18" charset="0"/>
            </a:endParaRPr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sz="2000" dirty="0" err="1" smtClean="0">
                <a:latin typeface="Bookman Old Style" pitchFamily="18" charset="0"/>
              </a:rPr>
              <a:t>Convert</a:t>
            </a:r>
            <a:r>
              <a:rPr lang="el-GR" sz="2000" dirty="0" smtClean="0">
                <a:latin typeface="Bookman Old Style" pitchFamily="18" charset="0"/>
              </a:rPr>
              <a:t> </a:t>
            </a:r>
            <a:r>
              <a:rPr lang="el-GR" sz="2000" dirty="0" err="1" smtClean="0">
                <a:latin typeface="Bookman Old Style" pitchFamily="18" charset="0"/>
              </a:rPr>
              <a:t>data</a:t>
            </a:r>
            <a:r>
              <a:rPr lang="el-GR" sz="2000" dirty="0" smtClean="0">
                <a:latin typeface="Bookman Old Style" pitchFamily="18" charset="0"/>
              </a:rPr>
              <a:t> </a:t>
            </a:r>
            <a:r>
              <a:rPr lang="el-GR" sz="2000" dirty="0" err="1" smtClean="0">
                <a:latin typeface="Bookman Old Style" pitchFamily="18" charset="0"/>
              </a:rPr>
              <a:t>in</a:t>
            </a:r>
            <a:r>
              <a:rPr lang="el-GR" sz="2000" dirty="0" smtClean="0">
                <a:latin typeface="Bookman Old Style" pitchFamily="18" charset="0"/>
              </a:rPr>
              <a:t> </a:t>
            </a:r>
            <a:r>
              <a:rPr lang="el-GR" sz="2000" dirty="0" err="1" smtClean="0">
                <a:latin typeface="Bookman Old Style" pitchFamily="18" charset="0"/>
              </a:rPr>
              <a:t>such</a:t>
            </a:r>
            <a:r>
              <a:rPr lang="el-GR" sz="2000" dirty="0" smtClean="0">
                <a:latin typeface="Bookman Old Style" pitchFamily="18" charset="0"/>
              </a:rPr>
              <a:t> a </a:t>
            </a:r>
            <a:r>
              <a:rPr lang="el-GR" sz="2000" dirty="0" err="1" smtClean="0">
                <a:latin typeface="Bookman Old Style" pitchFamily="18" charset="0"/>
              </a:rPr>
              <a:t>stream</a:t>
            </a:r>
            <a:r>
              <a:rPr lang="el-GR" sz="2000" dirty="0" smtClean="0">
                <a:latin typeface="Bookman Old Style" pitchFamily="18" charset="0"/>
              </a:rPr>
              <a:t> </a:t>
            </a:r>
            <a:r>
              <a:rPr lang="el-GR" sz="2000" dirty="0" err="1" smtClean="0">
                <a:latin typeface="Bookman Old Style" pitchFamily="18" charset="0"/>
              </a:rPr>
              <a:t>to</a:t>
            </a:r>
            <a:r>
              <a:rPr lang="el-GR" sz="2000" dirty="0" smtClean="0">
                <a:latin typeface="Bookman Old Style" pitchFamily="18" charset="0"/>
              </a:rPr>
              <a:t> </a:t>
            </a:r>
            <a:r>
              <a:rPr lang="el-GR" sz="2000" dirty="0" err="1" smtClean="0">
                <a:latin typeface="Bookman Old Style" pitchFamily="18" charset="0"/>
              </a:rPr>
              <a:t>numerical</a:t>
            </a:r>
            <a:r>
              <a:rPr lang="el-GR" sz="2000" dirty="0" smtClean="0">
                <a:latin typeface="Bookman Old Style" pitchFamily="18" charset="0"/>
              </a:rPr>
              <a:t> </a:t>
            </a:r>
            <a:r>
              <a:rPr lang="el-GR" sz="2000" dirty="0" err="1" smtClean="0">
                <a:latin typeface="Bookman Old Style" pitchFamily="18" charset="0"/>
              </a:rPr>
              <a:t>values</a:t>
            </a:r>
            <a:r>
              <a:rPr lang="el-GR" sz="2000" dirty="0" smtClean="0">
                <a:latin typeface="Bookman Old Style" pitchFamily="18" charset="0"/>
              </a:rPr>
              <a:t> </a:t>
            </a:r>
          </a:p>
          <a:p>
            <a:pPr lvl="1"/>
            <a:r>
              <a:rPr lang="el-GR" sz="1600" dirty="0" err="1" smtClean="0">
                <a:latin typeface="Bookman Old Style" pitchFamily="18" charset="0"/>
              </a:rPr>
              <a:t>using</a:t>
            </a:r>
            <a:r>
              <a:rPr lang="el-GR" sz="1600" dirty="0" smtClean="0">
                <a:latin typeface="Bookman Old Style" pitchFamily="18" charset="0"/>
              </a:rPr>
              <a:t> TF/IDF </a:t>
            </a:r>
          </a:p>
          <a:p>
            <a:pPr lvl="1"/>
            <a:r>
              <a:rPr lang="el-GR" sz="1600" dirty="0" err="1" smtClean="0">
                <a:latin typeface="Bookman Old Style" pitchFamily="18" charset="0"/>
              </a:rPr>
              <a:t>using</a:t>
            </a:r>
            <a:r>
              <a:rPr lang="el-GR" sz="1600" dirty="0" smtClean="0">
                <a:latin typeface="Bookman Old Style" pitchFamily="18" charset="0"/>
              </a:rPr>
              <a:t> </a:t>
            </a:r>
            <a:r>
              <a:rPr lang="el-GR" sz="1600" dirty="0" err="1" smtClean="0">
                <a:latin typeface="Bookman Old Style" pitchFamily="18" charset="0"/>
              </a:rPr>
              <a:t>metrics</a:t>
            </a:r>
            <a:r>
              <a:rPr lang="el-GR" sz="1600" dirty="0" smtClean="0">
                <a:latin typeface="Bookman Old Style" pitchFamily="18" charset="0"/>
              </a:rPr>
              <a:t> </a:t>
            </a:r>
            <a:r>
              <a:rPr lang="el-GR" sz="1600" dirty="0" err="1" smtClean="0">
                <a:latin typeface="Bookman Old Style" pitchFamily="18" charset="0"/>
              </a:rPr>
              <a:t>of</a:t>
            </a:r>
            <a:r>
              <a:rPr lang="el-GR" sz="1600" dirty="0" smtClean="0">
                <a:latin typeface="Bookman Old Style" pitchFamily="18" charset="0"/>
              </a:rPr>
              <a:t> </a:t>
            </a:r>
            <a:r>
              <a:rPr lang="el-GR" sz="1600" dirty="0" err="1" smtClean="0">
                <a:latin typeface="Bookman Old Style" pitchFamily="18" charset="0"/>
              </a:rPr>
              <a:t>previous</a:t>
            </a:r>
            <a:r>
              <a:rPr lang="el-GR" sz="1600" dirty="0" smtClean="0">
                <a:latin typeface="Bookman Old Style" pitchFamily="18" charset="0"/>
              </a:rPr>
              <a:t> </a:t>
            </a:r>
            <a:r>
              <a:rPr lang="el-GR" sz="1600" dirty="0" err="1" smtClean="0">
                <a:latin typeface="Bookman Old Style" pitchFamily="18" charset="0"/>
              </a:rPr>
              <a:t>activity</a:t>
            </a:r>
            <a:r>
              <a:rPr lang="el-GR" sz="1600" dirty="0" smtClean="0">
                <a:latin typeface="Bookman Old Style" pitchFamily="18" charset="0"/>
              </a:rPr>
              <a:t> </a:t>
            </a:r>
            <a:r>
              <a:rPr lang="el-GR" sz="1600" dirty="0" err="1" smtClean="0">
                <a:latin typeface="Bookman Old Style" pitchFamily="18" charset="0"/>
              </a:rPr>
              <a:t>on</a:t>
            </a:r>
            <a:r>
              <a:rPr lang="el-GR" sz="1600" dirty="0" smtClean="0">
                <a:latin typeface="Bookman Old Style" pitchFamily="18" charset="0"/>
              </a:rPr>
              <a:t> </a:t>
            </a:r>
            <a:r>
              <a:rPr lang="el-GR" sz="1600" dirty="0" err="1" smtClean="0">
                <a:latin typeface="Bookman Old Style" pitchFamily="18" charset="0"/>
              </a:rPr>
              <a:t>similar</a:t>
            </a:r>
            <a:r>
              <a:rPr lang="el-GR" sz="1600" dirty="0" smtClean="0">
                <a:latin typeface="Bookman Old Style" pitchFamily="18" charset="0"/>
              </a:rPr>
              <a:t> </a:t>
            </a:r>
            <a:r>
              <a:rPr lang="el-GR" sz="1600" dirty="0" err="1" smtClean="0">
                <a:latin typeface="Bookman Old Style" pitchFamily="18" charset="0"/>
              </a:rPr>
              <a:t>feeds</a:t>
            </a:r>
            <a:r>
              <a:rPr lang="el-GR" sz="1600" dirty="0" smtClean="0">
                <a:latin typeface="Bookman Old Style" pitchFamily="18" charset="0"/>
              </a:rPr>
              <a:t>, </a:t>
            </a:r>
            <a:r>
              <a:rPr lang="el-GR" sz="1600" dirty="0" err="1" smtClean="0">
                <a:latin typeface="Bookman Old Style" pitchFamily="18" charset="0"/>
              </a:rPr>
              <a:t>such</a:t>
            </a:r>
            <a:r>
              <a:rPr lang="el-GR" sz="1600" dirty="0" smtClean="0">
                <a:latin typeface="Bookman Old Style" pitchFamily="18" charset="0"/>
              </a:rPr>
              <a:t> </a:t>
            </a:r>
            <a:r>
              <a:rPr lang="el-GR" sz="1600" dirty="0" err="1" smtClean="0">
                <a:latin typeface="Bookman Old Style" pitchFamily="18" charset="0"/>
              </a:rPr>
              <a:t>as</a:t>
            </a:r>
            <a:r>
              <a:rPr lang="el-GR" sz="1600" dirty="0" smtClean="0">
                <a:latin typeface="Bookman Old Style" pitchFamily="18" charset="0"/>
              </a:rPr>
              <a:t> </a:t>
            </a:r>
            <a:r>
              <a:rPr lang="el-GR" sz="1600" dirty="0" err="1" smtClean="0">
                <a:latin typeface="Bookman Old Style" pitchFamily="18" charset="0"/>
              </a:rPr>
              <a:t>clicks</a:t>
            </a:r>
            <a:r>
              <a:rPr lang="el-GR" sz="1600" dirty="0" smtClean="0">
                <a:latin typeface="Bookman Old Style" pitchFamily="18" charset="0"/>
              </a:rPr>
              <a:t>, </a:t>
            </a:r>
            <a:r>
              <a:rPr lang="el-GR" sz="1600" dirty="0" err="1" smtClean="0">
                <a:latin typeface="Bookman Old Style" pitchFamily="18" charset="0"/>
              </a:rPr>
              <a:t>shares</a:t>
            </a:r>
            <a:r>
              <a:rPr lang="el-GR" sz="1600" dirty="0" smtClean="0">
                <a:latin typeface="Bookman Old Style" pitchFamily="18" charset="0"/>
              </a:rPr>
              <a:t> (</a:t>
            </a:r>
            <a:r>
              <a:rPr lang="el-GR" sz="1600" dirty="0" err="1" smtClean="0">
                <a:latin typeface="Bookman Old Style" pitchFamily="18" charset="0"/>
              </a:rPr>
              <a:t>e.g</a:t>
            </a:r>
            <a:r>
              <a:rPr lang="el-GR" sz="1600" dirty="0" smtClean="0">
                <a:latin typeface="Bookman Old Style" pitchFamily="18" charset="0"/>
              </a:rPr>
              <a:t>. </a:t>
            </a:r>
            <a:r>
              <a:rPr lang="el-GR" sz="1600" dirty="0" err="1" smtClean="0">
                <a:latin typeface="Bookman Old Style" pitchFamily="18" charset="0"/>
              </a:rPr>
              <a:t>retweets</a:t>
            </a:r>
            <a:r>
              <a:rPr lang="el-GR" sz="1600" dirty="0" smtClean="0">
                <a:latin typeface="Bookman Old Style" pitchFamily="18" charset="0"/>
              </a:rPr>
              <a:t>), </a:t>
            </a:r>
            <a:r>
              <a:rPr lang="el-GR" sz="1600" dirty="0" err="1" smtClean="0">
                <a:latin typeface="Bookman Old Style" pitchFamily="18" charset="0"/>
              </a:rPr>
              <a:t>likes</a:t>
            </a:r>
            <a:r>
              <a:rPr lang="el-GR" sz="1600" dirty="0" smtClean="0">
                <a:latin typeface="Bookman Old Style" pitchFamily="18" charset="0"/>
              </a:rPr>
              <a:t> </a:t>
            </a:r>
            <a:r>
              <a:rPr lang="el-GR" sz="1600" dirty="0" err="1" smtClean="0">
                <a:latin typeface="Bookman Old Style" pitchFamily="18" charset="0"/>
              </a:rPr>
              <a:t>etc</a:t>
            </a:r>
            <a:r>
              <a:rPr lang="el-GR" sz="1600" dirty="0" smtClean="0">
                <a:latin typeface="Bookman Old Style" pitchFamily="18" charset="0"/>
              </a:rPr>
              <a:t>.</a:t>
            </a:r>
          </a:p>
          <a:p>
            <a:r>
              <a:rPr lang="el-GR" sz="2000" dirty="0" err="1" smtClean="0">
                <a:latin typeface="Bookman Old Style" pitchFamily="18" charset="0"/>
              </a:rPr>
              <a:t>Use</a:t>
            </a:r>
            <a:r>
              <a:rPr lang="el-GR" sz="2000" dirty="0" smtClean="0">
                <a:latin typeface="Bookman Old Style" pitchFamily="18" charset="0"/>
              </a:rPr>
              <a:t> a </a:t>
            </a:r>
            <a:r>
              <a:rPr lang="el-GR" sz="2000" dirty="0" err="1" smtClean="0">
                <a:latin typeface="Bookman Old Style" pitchFamily="18" charset="0"/>
              </a:rPr>
              <a:t>stream</a:t>
            </a:r>
            <a:r>
              <a:rPr lang="el-GR" sz="2000" dirty="0" smtClean="0">
                <a:latin typeface="Bookman Old Style" pitchFamily="18" charset="0"/>
              </a:rPr>
              <a:t> ’s </a:t>
            </a:r>
            <a:r>
              <a:rPr lang="el-GR" sz="2000" dirty="0" err="1" smtClean="0">
                <a:latin typeface="Bookman Old Style" pitchFamily="18" charset="0"/>
              </a:rPr>
              <a:t>wavelet</a:t>
            </a:r>
            <a:r>
              <a:rPr lang="el-GR" sz="2000" dirty="0" smtClean="0">
                <a:latin typeface="Bookman Old Style" pitchFamily="18" charset="0"/>
              </a:rPr>
              <a:t>, </a:t>
            </a:r>
            <a:r>
              <a:rPr lang="el-GR" sz="2000" dirty="0" err="1" smtClean="0">
                <a:latin typeface="Bookman Old Style" pitchFamily="18" charset="0"/>
              </a:rPr>
              <a:t>representation</a:t>
            </a:r>
            <a:r>
              <a:rPr lang="el-GR" sz="2000" dirty="0" smtClean="0">
                <a:latin typeface="Bookman Old Style" pitchFamily="18" charset="0"/>
              </a:rPr>
              <a:t> </a:t>
            </a:r>
            <a:r>
              <a:rPr lang="el-GR" sz="2000" dirty="0" err="1" smtClean="0">
                <a:latin typeface="Bookman Old Style" pitchFamily="18" charset="0"/>
              </a:rPr>
              <a:t>to</a:t>
            </a:r>
            <a:r>
              <a:rPr lang="el-GR" sz="2000" dirty="0" smtClean="0">
                <a:latin typeface="Bookman Old Style" pitchFamily="18" charset="0"/>
              </a:rPr>
              <a:t> </a:t>
            </a:r>
            <a:r>
              <a:rPr lang="el-GR" sz="2000" dirty="0" err="1" smtClean="0">
                <a:latin typeface="Bookman Old Style" pitchFamily="18" charset="0"/>
              </a:rPr>
              <a:t>regulate</a:t>
            </a:r>
            <a:r>
              <a:rPr lang="el-GR" sz="2000" dirty="0" smtClean="0">
                <a:latin typeface="Bookman Old Style" pitchFamily="18" charset="0"/>
              </a:rPr>
              <a:t> </a:t>
            </a:r>
            <a:r>
              <a:rPr lang="el-GR" sz="2000" dirty="0" err="1" smtClean="0">
                <a:latin typeface="Bookman Old Style" pitchFamily="18" charset="0"/>
              </a:rPr>
              <a:t>the</a:t>
            </a:r>
            <a:r>
              <a:rPr lang="el-GR" sz="2000" dirty="0" smtClean="0">
                <a:latin typeface="Bookman Old Style" pitchFamily="18" charset="0"/>
              </a:rPr>
              <a:t> </a:t>
            </a:r>
            <a:r>
              <a:rPr lang="el-GR" sz="2000" dirty="0" err="1" smtClean="0">
                <a:latin typeface="Bookman Old Style" pitchFamily="18" charset="0"/>
              </a:rPr>
              <a:t>flow</a:t>
            </a:r>
            <a:r>
              <a:rPr lang="el-GR" sz="2000" dirty="0" smtClean="0">
                <a:latin typeface="Bookman Old Style" pitchFamily="18" charset="0"/>
              </a:rPr>
              <a:t>.</a:t>
            </a:r>
          </a:p>
          <a:p>
            <a:r>
              <a:rPr lang="el-GR" sz="2000" dirty="0" err="1" smtClean="0">
                <a:latin typeface="Bookman Old Style" pitchFamily="18" charset="0"/>
              </a:rPr>
              <a:t>Explore</a:t>
            </a:r>
            <a:r>
              <a:rPr lang="el-GR" sz="2000" dirty="0" smtClean="0">
                <a:latin typeface="Bookman Old Style" pitchFamily="18" charset="0"/>
              </a:rPr>
              <a:t> </a:t>
            </a:r>
            <a:r>
              <a:rPr lang="el-GR" sz="2000" dirty="0" err="1" smtClean="0">
                <a:latin typeface="Bookman Old Style" pitchFamily="18" charset="0"/>
              </a:rPr>
              <a:t>application</a:t>
            </a:r>
            <a:r>
              <a:rPr lang="el-GR" sz="2000" dirty="0" smtClean="0">
                <a:latin typeface="Bookman Old Style" pitchFamily="18" charset="0"/>
              </a:rPr>
              <a:t> </a:t>
            </a:r>
            <a:r>
              <a:rPr lang="el-GR" sz="2000" dirty="0" err="1" smtClean="0">
                <a:latin typeface="Bookman Old Style" pitchFamily="18" charset="0"/>
              </a:rPr>
              <a:t>to</a:t>
            </a:r>
            <a:r>
              <a:rPr lang="el-GR" sz="2000" dirty="0" smtClean="0">
                <a:latin typeface="Bookman Old Style" pitchFamily="18" charset="0"/>
              </a:rPr>
              <a:t> </a:t>
            </a:r>
            <a:r>
              <a:rPr lang="el-GR" sz="2000" dirty="0" err="1" smtClean="0">
                <a:latin typeface="Bookman Old Style" pitchFamily="18" charset="0"/>
              </a:rPr>
              <a:t>other</a:t>
            </a:r>
            <a:r>
              <a:rPr lang="el-GR" sz="2000" dirty="0" smtClean="0">
                <a:latin typeface="Bookman Old Style" pitchFamily="18" charset="0"/>
              </a:rPr>
              <a:t> </a:t>
            </a:r>
            <a:r>
              <a:rPr lang="el-GR" sz="2000" dirty="0" err="1" smtClean="0">
                <a:latin typeface="Bookman Old Style" pitchFamily="18" charset="0"/>
              </a:rPr>
              <a:t>fields</a:t>
            </a:r>
            <a:r>
              <a:rPr lang="el-GR" sz="2000" dirty="0" smtClean="0">
                <a:latin typeface="Bookman Old Style" pitchFamily="18" charset="0"/>
              </a:rPr>
              <a:t>, </a:t>
            </a:r>
            <a:r>
              <a:rPr lang="el-GR" sz="2000" dirty="0" err="1" smtClean="0">
                <a:latin typeface="Bookman Old Style" pitchFamily="18" charset="0"/>
              </a:rPr>
              <a:t>e.g</a:t>
            </a:r>
            <a:r>
              <a:rPr lang="el-GR" sz="2000" dirty="0" smtClean="0">
                <a:latin typeface="Bookman Old Style" pitchFamily="18" charset="0"/>
              </a:rPr>
              <a:t>. </a:t>
            </a:r>
            <a:r>
              <a:rPr lang="el-GR" sz="2000" dirty="0" err="1" smtClean="0">
                <a:latin typeface="Bookman Old Style" pitchFamily="18" charset="0"/>
              </a:rPr>
              <a:t>IoT</a:t>
            </a:r>
            <a:r>
              <a:rPr lang="el-GR" sz="2000" dirty="0" smtClean="0">
                <a:latin typeface="Bookman Old Style" pitchFamily="18" charset="0"/>
              </a:rPr>
              <a:t>.</a:t>
            </a:r>
          </a:p>
          <a:p>
            <a:endParaRPr lang="el-GR" sz="2000" dirty="0">
              <a:latin typeface="Bookman Old Style" pitchFamily="18" charset="0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January 2016, iSocial Research Meeting          Milan, Italy</a:t>
            </a:r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33A6A-E89D-E34D-AD9B-AC3674C3970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Thank</a:t>
            </a:r>
            <a:r>
              <a:rPr lang="el-GR" dirty="0" smtClean="0"/>
              <a:t> </a:t>
            </a:r>
            <a:r>
              <a:rPr lang="el-GR" dirty="0" err="1" smtClean="0"/>
              <a:t>you</a:t>
            </a:r>
            <a:r>
              <a:rPr lang="el-GR" dirty="0" smtClean="0"/>
              <a:t> </a:t>
            </a:r>
            <a:r>
              <a:rPr lang="el-GR" dirty="0" err="1" smtClean="0"/>
              <a:t>for</a:t>
            </a:r>
            <a:r>
              <a:rPr lang="el-GR" dirty="0" smtClean="0"/>
              <a:t> </a:t>
            </a:r>
            <a:r>
              <a:rPr lang="el-GR" dirty="0" err="1" smtClean="0"/>
              <a:t>your</a:t>
            </a:r>
            <a:r>
              <a:rPr lang="el-GR" dirty="0" smtClean="0"/>
              <a:t> </a:t>
            </a:r>
            <a:r>
              <a:rPr lang="el-GR" dirty="0" err="1" smtClean="0"/>
              <a:t>attention</a:t>
            </a:r>
            <a:endParaRPr lang="el-GR" dirty="0"/>
          </a:p>
        </p:txBody>
      </p:sp>
      <p:pic>
        <p:nvPicPr>
          <p:cNvPr id="9" name="8 - Θέση περιεχομένου" descr="quest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2700" y="1878025"/>
            <a:ext cx="4038600" cy="3303575"/>
          </a:xfrm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28 January 2016, iSocial Research Meeting          Milan, Italy</a:t>
            </a:r>
            <a:endParaRPr lang="en-US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33A6A-E89D-E34D-AD9B-AC3674C3970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Support</a:t>
            </a:r>
            <a:r>
              <a:rPr lang="el-GR" dirty="0" smtClean="0"/>
              <a:t> </a:t>
            </a:r>
            <a:r>
              <a:rPr lang="el-GR" dirty="0" err="1" smtClean="0"/>
              <a:t>Slides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BBAA-ECC5-4799-83D8-8D750EF8B0EB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Experimental</a:t>
            </a:r>
            <a:r>
              <a:rPr lang="el-GR" dirty="0" smtClean="0"/>
              <a:t> </a:t>
            </a:r>
            <a:r>
              <a:rPr lang="el-GR" dirty="0" err="1" smtClean="0"/>
              <a:t>results</a:t>
            </a:r>
            <a:endParaRPr lang="el-GR" dirty="0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8"/>
            <a:ext cx="8229600" cy="1554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err="1" smtClean="0"/>
              <a:t>Reference</a:t>
            </a:r>
            <a:r>
              <a:rPr lang="el-GR" b="1" dirty="0" smtClean="0"/>
              <a:t> </a:t>
            </a:r>
            <a:r>
              <a:rPr lang="el-GR" b="1" dirty="0" err="1" smtClean="0"/>
              <a:t>set</a:t>
            </a:r>
            <a:r>
              <a:rPr lang="el-GR" b="1" dirty="0" smtClean="0"/>
              <a:t> </a:t>
            </a:r>
            <a:r>
              <a:rPr lang="el-GR" b="1" dirty="0" err="1" smtClean="0"/>
              <a:t>size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0" y="1440000"/>
            <a:ext cx="4043363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00" y="1440000"/>
            <a:ext cx="3976688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BBAA-ECC5-4799-83D8-8D750EF8B0EB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Experimental</a:t>
            </a:r>
            <a:r>
              <a:rPr lang="el-GR" dirty="0" smtClean="0"/>
              <a:t> </a:t>
            </a:r>
            <a:r>
              <a:rPr lang="el-GR" dirty="0" err="1" smtClean="0"/>
              <a:t>results</a:t>
            </a:r>
            <a:endParaRPr lang="el-GR" dirty="0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8"/>
            <a:ext cx="8229600" cy="1554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err="1" smtClean="0"/>
              <a:t>Reference</a:t>
            </a:r>
            <a:r>
              <a:rPr lang="el-GR" b="1" dirty="0" smtClean="0"/>
              <a:t> </a:t>
            </a:r>
            <a:r>
              <a:rPr lang="el-GR" b="1" dirty="0" err="1" smtClean="0"/>
              <a:t>set</a:t>
            </a:r>
            <a:r>
              <a:rPr lang="el-GR" b="1" dirty="0" smtClean="0"/>
              <a:t> </a:t>
            </a:r>
            <a:r>
              <a:rPr lang="el-GR" b="1" dirty="0" err="1" smtClean="0"/>
              <a:t>size</a:t>
            </a:r>
            <a:r>
              <a:rPr lang="el-GR" b="1" dirty="0" smtClean="0"/>
              <a:t> </a:t>
            </a:r>
            <a:r>
              <a:rPr lang="el-GR" b="1" dirty="0" err="1" smtClean="0"/>
              <a:t>w.r.t</a:t>
            </a:r>
            <a:r>
              <a:rPr lang="el-GR" b="1" dirty="0" smtClean="0"/>
              <a:t>. </a:t>
            </a:r>
            <a:r>
              <a:rPr lang="el-GR" b="1" dirty="0" err="1" smtClean="0"/>
              <a:t>to</a:t>
            </a:r>
            <a:r>
              <a:rPr lang="el-GR" b="1" dirty="0" smtClean="0"/>
              <a:t> </a:t>
            </a:r>
            <a:r>
              <a:rPr lang="el-GR" b="1" dirty="0" err="1" smtClean="0"/>
              <a:t>samples</a:t>
            </a:r>
            <a:r>
              <a:rPr lang="el-GR" b="1" dirty="0" smtClean="0"/>
              <a:t> (</a:t>
            </a:r>
            <a:r>
              <a:rPr lang="el-GR" b="1" dirty="0" err="1" smtClean="0"/>
              <a:t>voters</a:t>
            </a:r>
            <a:r>
              <a:rPr lang="el-GR" b="1" dirty="0" smtClean="0"/>
              <a:t>)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1440000"/>
            <a:ext cx="39766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00" y="1440000"/>
            <a:ext cx="39957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BBAA-ECC5-4799-83D8-8D750EF8B0EB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Experimental</a:t>
            </a:r>
            <a:r>
              <a:rPr lang="el-GR" dirty="0" smtClean="0"/>
              <a:t> </a:t>
            </a:r>
            <a:r>
              <a:rPr lang="el-GR" dirty="0" err="1" smtClean="0"/>
              <a:t>results</a:t>
            </a:r>
            <a:endParaRPr lang="el-GR" dirty="0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8"/>
            <a:ext cx="8229600" cy="1554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err="1" smtClean="0"/>
              <a:t>Reference</a:t>
            </a:r>
            <a:r>
              <a:rPr lang="el-GR" b="1" dirty="0" smtClean="0"/>
              <a:t> </a:t>
            </a:r>
            <a:r>
              <a:rPr lang="el-GR" b="1" dirty="0" err="1" smtClean="0"/>
              <a:t>set</a:t>
            </a:r>
            <a:r>
              <a:rPr lang="el-GR" b="1" dirty="0" smtClean="0"/>
              <a:t> </a:t>
            </a:r>
            <a:r>
              <a:rPr lang="el-GR" b="1" dirty="0" err="1" smtClean="0"/>
              <a:t>size</a:t>
            </a:r>
            <a:r>
              <a:rPr lang="el-GR" b="1" dirty="0" smtClean="0"/>
              <a:t> </a:t>
            </a:r>
            <a:r>
              <a:rPr lang="el-GR" b="1" dirty="0" err="1" smtClean="0"/>
              <a:t>w.r.t</a:t>
            </a:r>
            <a:r>
              <a:rPr lang="el-GR" b="1" dirty="0" smtClean="0"/>
              <a:t>. </a:t>
            </a:r>
            <a:r>
              <a:rPr lang="el-GR" b="1" dirty="0" err="1" smtClean="0"/>
              <a:t>to</a:t>
            </a:r>
            <a:r>
              <a:rPr lang="el-GR" b="1" dirty="0" smtClean="0"/>
              <a:t> </a:t>
            </a:r>
            <a:r>
              <a:rPr lang="el-GR" b="1" dirty="0" err="1" smtClean="0"/>
              <a:t>samples</a:t>
            </a:r>
            <a:r>
              <a:rPr lang="el-GR" b="1" dirty="0" smtClean="0"/>
              <a:t> (</a:t>
            </a:r>
            <a:r>
              <a:rPr lang="el-GR" b="1" dirty="0" err="1" smtClean="0"/>
              <a:t>authors</a:t>
            </a:r>
            <a:r>
              <a:rPr lang="el-GR" b="1" dirty="0" smtClean="0"/>
              <a:t>)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1440000"/>
            <a:ext cx="3986213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00" y="1440000"/>
            <a:ext cx="402431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BBAA-ECC5-4799-83D8-8D750EF8B0EB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Experimental</a:t>
            </a:r>
            <a:r>
              <a:rPr lang="el-GR" dirty="0" smtClean="0"/>
              <a:t> </a:t>
            </a:r>
            <a:r>
              <a:rPr lang="el-GR" dirty="0" err="1" smtClean="0"/>
              <a:t>results</a:t>
            </a:r>
            <a:endParaRPr lang="el-GR" dirty="0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8"/>
            <a:ext cx="8229600" cy="1554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err="1" smtClean="0"/>
              <a:t>Window</a:t>
            </a:r>
            <a:r>
              <a:rPr lang="el-GR" b="1" dirty="0" smtClean="0"/>
              <a:t> </a:t>
            </a:r>
            <a:r>
              <a:rPr lang="el-GR" b="1" dirty="0" err="1" smtClean="0"/>
              <a:t>size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1440000"/>
            <a:ext cx="40767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00" y="1440000"/>
            <a:ext cx="402907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BBAA-ECC5-4799-83D8-8D750EF8B0EB}" type="slidenum">
              <a:rPr lang="el-GR" smtClean="0"/>
              <a:pPr/>
              <a:t>37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Experimental</a:t>
            </a:r>
            <a:r>
              <a:rPr lang="el-GR" dirty="0" smtClean="0"/>
              <a:t> </a:t>
            </a:r>
            <a:r>
              <a:rPr lang="el-GR" dirty="0" err="1" smtClean="0"/>
              <a:t>results</a:t>
            </a:r>
            <a:endParaRPr lang="el-GR" dirty="0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8"/>
            <a:ext cx="8229600" cy="15541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err="1" smtClean="0"/>
              <a:t>Classification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1440000"/>
            <a:ext cx="396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00" y="1440000"/>
            <a:ext cx="398145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BBAA-ECC5-4799-83D8-8D750EF8B0EB}" type="slidenum">
              <a:rPr lang="el-GR" smtClean="0"/>
              <a:pPr/>
              <a:t>38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0" dirty="0" err="1" smtClean="0">
                <a:latin typeface="Bookman Old Style" pitchFamily="18" charset="0"/>
              </a:rPr>
              <a:t>Introductory</a:t>
            </a:r>
            <a:r>
              <a:rPr lang="el-GR" sz="3200" b="0" dirty="0" smtClean="0">
                <a:latin typeface="Bookman Old Style" pitchFamily="18" charset="0"/>
              </a:rPr>
              <a:t> </a:t>
            </a:r>
            <a:r>
              <a:rPr lang="el-GR" sz="3200" b="0" dirty="0" err="1" smtClean="0">
                <a:latin typeface="Bookman Old Style" pitchFamily="18" charset="0"/>
              </a:rPr>
              <a:t>Example</a:t>
            </a:r>
            <a:r>
              <a:rPr lang="el-GR" sz="3200" b="0" dirty="0" smtClean="0">
                <a:latin typeface="Bookman Old Style" pitchFamily="18" charset="0"/>
              </a:rPr>
              <a:t> </a:t>
            </a:r>
            <a:r>
              <a:rPr lang="el-GR" sz="3200" b="0" dirty="0" err="1" smtClean="0">
                <a:latin typeface="Bookman Old Style" pitchFamily="18" charset="0"/>
              </a:rPr>
              <a:t>Application</a:t>
            </a:r>
            <a:endParaRPr lang="el-GR" sz="3200" b="0" dirty="0"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038600"/>
            <a:ext cx="8229600" cy="220980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>
                <a:latin typeface="Bookman Old Style" pitchFamily="18" charset="0"/>
              </a:rPr>
              <a:t>A </a:t>
            </a:r>
            <a:r>
              <a:rPr lang="en-US" dirty="0" smtClean="0">
                <a:latin typeface="Bookman Old Style" pitchFamily="18" charset="0"/>
              </a:rPr>
              <a:t>medical researcher who wants to investigate the possible side effects of a new medicine. </a:t>
            </a:r>
            <a:endParaRPr lang="el-GR" dirty="0" smtClean="0">
              <a:latin typeface="Bookman Old Style" pitchFamily="18" charset="0"/>
            </a:endParaRPr>
          </a:p>
          <a:p>
            <a:r>
              <a:rPr lang="el-GR" dirty="0" smtClean="0">
                <a:latin typeface="Bookman Old Style" pitchFamily="18" charset="0"/>
              </a:rPr>
              <a:t>Α</a:t>
            </a:r>
            <a:r>
              <a:rPr lang="en-US" dirty="0" err="1" smtClean="0">
                <a:latin typeface="Bookman Old Style" pitchFamily="18" charset="0"/>
              </a:rPr>
              <a:t>ccess</a:t>
            </a:r>
            <a:r>
              <a:rPr lang="en-US" dirty="0" smtClean="0">
                <a:latin typeface="Bookman Old Style" pitchFamily="18" charset="0"/>
              </a:rPr>
              <a:t> data across different hospitals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doctors and pharmacies</a:t>
            </a:r>
            <a:r>
              <a:rPr lang="el-GR" dirty="0" smtClean="0">
                <a:latin typeface="Bookman Old Style" pitchFamily="18" charset="0"/>
              </a:rPr>
              <a:t>.</a:t>
            </a:r>
          </a:p>
          <a:p>
            <a:r>
              <a:rPr lang="el-GR" dirty="0" smtClean="0">
                <a:latin typeface="Bookman Old Style" pitchFamily="18" charset="0"/>
              </a:rPr>
              <a:t>I</a:t>
            </a:r>
            <a:r>
              <a:rPr lang="en-US" dirty="0" err="1" smtClean="0">
                <a:latin typeface="Bookman Old Style" pitchFamily="18" charset="0"/>
              </a:rPr>
              <a:t>dentify</a:t>
            </a:r>
            <a:r>
              <a:rPr lang="en-US" dirty="0" smtClean="0">
                <a:latin typeface="Bookman Old Style" pitchFamily="18" charset="0"/>
              </a:rPr>
              <a:t> patients prescribed the medicine</a:t>
            </a:r>
            <a:r>
              <a:rPr lang="el-GR" dirty="0" smtClean="0">
                <a:latin typeface="Bookman Old Style" pitchFamily="18" charset="0"/>
              </a:rPr>
              <a:t>, </a:t>
            </a:r>
            <a:r>
              <a:rPr lang="en-US" dirty="0" smtClean="0">
                <a:latin typeface="Bookman Old Style" pitchFamily="18" charset="0"/>
              </a:rPr>
              <a:t>symptoms</a:t>
            </a:r>
            <a:r>
              <a:rPr lang="el-GR" dirty="0" smtClean="0">
                <a:latin typeface="Bookman Old Style" pitchFamily="18" charset="0"/>
              </a:rPr>
              <a:t>, </a:t>
            </a:r>
            <a:r>
              <a:rPr lang="en-US" dirty="0" smtClean="0">
                <a:latin typeface="Bookman Old Style" pitchFamily="18" charset="0"/>
              </a:rPr>
              <a:t>treatments</a:t>
            </a:r>
            <a:r>
              <a:rPr lang="el-GR" dirty="0" smtClean="0">
                <a:latin typeface="Bookman Old Style" pitchFamily="18" charset="0"/>
              </a:rPr>
              <a:t>.</a:t>
            </a:r>
            <a:endParaRPr lang="en-US" dirty="0" smtClean="0">
              <a:latin typeface="Bookman Old Style" pitchFamily="18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BBAA-ECC5-4799-83D8-8D750EF8B0EB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  <p:pic>
        <p:nvPicPr>
          <p:cNvPr id="1026" name="Picture 2" descr="Z:\home\alexandros\Copy\PhD\KDD 2015\presentation\images\hospital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17" y="1676400"/>
            <a:ext cx="2379518" cy="1981200"/>
          </a:xfrm>
          <a:prstGeom prst="rect">
            <a:avLst/>
          </a:prstGeom>
          <a:noFill/>
        </p:spPr>
      </p:pic>
      <p:pic>
        <p:nvPicPr>
          <p:cNvPr id="1028" name="Picture 4" descr="Z:\home\alexandros\Copy\PhD\KDD 2015\presentation\images\surveill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500" y="1676400"/>
            <a:ext cx="1901952" cy="1981200"/>
          </a:xfrm>
          <a:prstGeom prst="rect">
            <a:avLst/>
          </a:prstGeom>
          <a:noFill/>
        </p:spPr>
      </p:pic>
      <p:pic>
        <p:nvPicPr>
          <p:cNvPr id="1029" name="Picture 5" descr="Z:\home\alexandros\Copy\PhD\KDD 2015\presentation\images\health_research.jpg"/>
          <p:cNvPicPr>
            <a:picLocks noChangeAspect="1" noChangeArrowheads="1"/>
          </p:cNvPicPr>
          <p:nvPr/>
        </p:nvPicPr>
        <p:blipFill>
          <a:blip r:embed="rId4" cstate="print"/>
          <a:srcRect l="21356" r="25763"/>
          <a:stretch>
            <a:fillRect/>
          </a:stretch>
        </p:blipFill>
        <p:spPr bwMode="auto">
          <a:xfrm>
            <a:off x="5702300" y="1676400"/>
            <a:ext cx="21463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669925"/>
          </a:xfrm>
        </p:spPr>
        <p:txBody>
          <a:bodyPr>
            <a:noAutofit/>
          </a:bodyPr>
          <a:lstStyle/>
          <a:p>
            <a:r>
              <a:rPr lang="en-US" sz="3000" b="0" dirty="0" smtClean="0">
                <a:latin typeface="Bookman Old Style" pitchFamily="18" charset="0"/>
              </a:rPr>
              <a:t>The privacy preserving record linkage problem</a:t>
            </a:r>
            <a:endParaRPr lang="el-GR" sz="3000" b="0" dirty="0"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4800600"/>
            <a:ext cx="914400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Bookman Old Style" pitchFamily="18" charset="0"/>
              </a:rPr>
              <a:t>No unique identifier to determine common data. </a:t>
            </a:r>
          </a:p>
          <a:p>
            <a:r>
              <a:rPr lang="en-US" dirty="0" smtClean="0">
                <a:latin typeface="Bookman Old Style" pitchFamily="18" charset="0"/>
              </a:rPr>
              <a:t>Low quality data requires approximate matching methods.</a:t>
            </a:r>
          </a:p>
          <a:p>
            <a:r>
              <a:rPr lang="en-US" dirty="0" smtClean="0">
                <a:latin typeface="Bookman Old Style" pitchFamily="18" charset="0"/>
              </a:rPr>
              <a:t>Only </a:t>
            </a:r>
            <a:r>
              <a:rPr lang="el-GR" dirty="0" err="1" smtClean="0">
                <a:latin typeface="Bookman Old Style" pitchFamily="18" charset="0"/>
              </a:rPr>
              <a:t>information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of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matched records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is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revealed</a:t>
            </a:r>
            <a:r>
              <a:rPr lang="el-GR" dirty="0" smtClean="0">
                <a:latin typeface="Bookman Old Style" pitchFamily="18" charset="0"/>
              </a:rPr>
              <a:t>.</a:t>
            </a:r>
            <a:endParaRPr lang="en-US" dirty="0" smtClean="0">
              <a:latin typeface="Bookman Old Style" pitchFamily="18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BBAA-ECC5-4799-83D8-8D750EF8B0EB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  <p:pic>
        <p:nvPicPr>
          <p:cNvPr id="1026" name="Picture 2" descr="Z:\home\alexandros\Επιφάνεια εργασίας\iSocial\Italy presentation\pprl_problem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219200"/>
            <a:ext cx="78486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l-GR" sz="3600" b="0" dirty="0" err="1" smtClean="0">
                <a:latin typeface="Bookman Old Style" pitchFamily="18" charset="0"/>
              </a:rPr>
              <a:t>Privacy</a:t>
            </a:r>
            <a:r>
              <a:rPr lang="el-GR" sz="3600" b="0" dirty="0" smtClean="0">
                <a:latin typeface="Bookman Old Style" pitchFamily="18" charset="0"/>
              </a:rPr>
              <a:t> </a:t>
            </a:r>
            <a:r>
              <a:rPr lang="el-GR" sz="3600" b="0" dirty="0" err="1" smtClean="0">
                <a:latin typeface="Bookman Old Style" pitchFamily="18" charset="0"/>
              </a:rPr>
              <a:t>preserving</a:t>
            </a:r>
            <a:r>
              <a:rPr lang="el-GR" sz="3600" b="0" dirty="0" smtClean="0">
                <a:latin typeface="Bookman Old Style" pitchFamily="18" charset="0"/>
              </a:rPr>
              <a:t> </a:t>
            </a:r>
            <a:r>
              <a:rPr lang="el-GR" sz="3600" b="0" dirty="0" err="1" smtClean="0">
                <a:latin typeface="Bookman Old Style" pitchFamily="18" charset="0"/>
              </a:rPr>
              <a:t>record</a:t>
            </a:r>
            <a:r>
              <a:rPr lang="el-GR" sz="3600" b="0" dirty="0" smtClean="0">
                <a:latin typeface="Bookman Old Style" pitchFamily="18" charset="0"/>
              </a:rPr>
              <a:t> </a:t>
            </a:r>
            <a:r>
              <a:rPr lang="el-GR" sz="3600" b="0" dirty="0" err="1" smtClean="0">
                <a:latin typeface="Bookman Old Style" pitchFamily="18" charset="0"/>
              </a:rPr>
              <a:t>linkage</a:t>
            </a:r>
            <a:r>
              <a:rPr lang="el-GR" sz="3600" b="0" dirty="0" smtClean="0">
                <a:latin typeface="Bookman Old Style" pitchFamily="18" charset="0"/>
              </a:rPr>
              <a:t> </a:t>
            </a:r>
            <a:r>
              <a:rPr lang="el-GR" sz="3600" b="0" dirty="0" err="1" smtClean="0">
                <a:latin typeface="Bookman Old Style" pitchFamily="18" charset="0"/>
              </a:rPr>
              <a:t>phases</a:t>
            </a:r>
            <a:endParaRPr lang="el-GR" sz="3600" b="0" dirty="0">
              <a:latin typeface="Bookman Old Style" pitchFamily="18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14282" y="3571876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/>
            <a:r>
              <a:rPr lang="en-US" sz="2400" b="1" dirty="0" err="1" smtClean="0">
                <a:latin typeface="Bookman Old Style" pitchFamily="18" charset="0"/>
              </a:rPr>
              <a:t>Priva</a:t>
            </a:r>
            <a:r>
              <a:rPr lang="el-GR" sz="2400" b="1" dirty="0" err="1">
                <a:latin typeface="Bookman Old Style" pitchFamily="18" charset="0"/>
              </a:rPr>
              <a:t>te</a:t>
            </a:r>
            <a:r>
              <a:rPr lang="el-GR" sz="2400" b="1" dirty="0">
                <a:latin typeface="Bookman Old Style" pitchFamily="18" charset="0"/>
              </a:rPr>
              <a:t> </a:t>
            </a:r>
            <a:r>
              <a:rPr lang="en-US" sz="2400" b="1" dirty="0" smtClean="0">
                <a:latin typeface="Bookman Old Style" pitchFamily="18" charset="0"/>
              </a:rPr>
              <a:t>matching</a:t>
            </a:r>
            <a:endParaRPr lang="el-GR" sz="2400" b="1" dirty="0" smtClean="0">
              <a:latin typeface="Bookman Old Style" pitchFamily="18" charset="0"/>
            </a:endParaRPr>
          </a:p>
          <a:p>
            <a:pPr marL="346075" indent="-346075">
              <a:buFont typeface="Arial" pitchFamily="34" charset="0"/>
              <a:buChar char="•"/>
            </a:pPr>
            <a:r>
              <a:rPr lang="el-GR" sz="2400" dirty="0" smtClean="0">
                <a:latin typeface="Bookman Old Style" pitchFamily="18" charset="0"/>
              </a:rPr>
              <a:t>E</a:t>
            </a:r>
            <a:r>
              <a:rPr lang="en-US" sz="2400" dirty="0" err="1" smtClean="0">
                <a:latin typeface="Bookman Old Style" pitchFamily="18" charset="0"/>
              </a:rPr>
              <a:t>laborate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>
                <a:latin typeface="Bookman Old Style" pitchFamily="18" charset="0"/>
              </a:rPr>
              <a:t>all-to-all comparisons </a:t>
            </a:r>
            <a:r>
              <a:rPr lang="en-US" sz="2400" dirty="0" smtClean="0">
                <a:latin typeface="Bookman Old Style" pitchFamily="18" charset="0"/>
              </a:rPr>
              <a:t>between</a:t>
            </a:r>
            <a:r>
              <a:rPr lang="el-GR" sz="2400" dirty="0" smtClean="0">
                <a:latin typeface="Bookman Old Style" pitchFamily="18" charset="0"/>
              </a:rPr>
              <a:t>:</a:t>
            </a:r>
          </a:p>
          <a:p>
            <a:pPr marL="803275" lvl="1" indent="-346075">
              <a:buFont typeface="Arial" pitchFamily="34" charset="0"/>
              <a:buChar char="•"/>
            </a:pPr>
            <a:r>
              <a:rPr lang="el-GR" sz="2400" dirty="0" err="1" smtClean="0">
                <a:latin typeface="Bookman Old Style" pitchFamily="18" charset="0"/>
              </a:rPr>
              <a:t>Corrsponding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fields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in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n-US" sz="2400" dirty="0" smtClean="0">
                <a:latin typeface="Bookman Old Style" pitchFamily="18" charset="0"/>
              </a:rPr>
              <a:t>records</a:t>
            </a:r>
            <a:r>
              <a:rPr lang="el-GR" sz="2400" dirty="0" smtClean="0">
                <a:latin typeface="Bookman Old Style" pitchFamily="18" charset="0"/>
              </a:rPr>
              <a:t>, </a:t>
            </a:r>
            <a:r>
              <a:rPr lang="el-GR" sz="2400" dirty="0" err="1" smtClean="0">
                <a:latin typeface="Bookman Old Style" pitchFamily="18" charset="0"/>
              </a:rPr>
              <a:t>or</a:t>
            </a:r>
            <a:endParaRPr lang="el-GR" sz="2400" dirty="0" smtClean="0">
              <a:latin typeface="Bookman Old Style" pitchFamily="18" charset="0"/>
            </a:endParaRPr>
          </a:p>
          <a:p>
            <a:pPr marL="803275" lvl="1" indent="-346075">
              <a:buFont typeface="Arial" pitchFamily="34" charset="0"/>
              <a:buChar char="•"/>
            </a:pPr>
            <a:r>
              <a:rPr lang="el-GR" sz="2400" dirty="0" err="1" smtClean="0">
                <a:latin typeface="Bookman Old Style" pitchFamily="18" charset="0"/>
              </a:rPr>
              <a:t>Entire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records</a:t>
            </a:r>
            <a:r>
              <a:rPr lang="el-GR" sz="2400" dirty="0" smtClean="0">
                <a:latin typeface="Bookman Old Style" pitchFamily="18" charset="0"/>
              </a:rPr>
              <a:t>.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l-GR" sz="2400" dirty="0" err="1" smtClean="0">
                <a:latin typeface="Bookman Old Style" pitchFamily="18" charset="0"/>
              </a:rPr>
              <a:t>Computationally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expensive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distance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functions</a:t>
            </a:r>
            <a:r>
              <a:rPr lang="el-GR" sz="2400" dirty="0" smtClean="0">
                <a:latin typeface="Bookman Old Style" pitchFamily="18" charset="0"/>
              </a:rPr>
              <a:t>.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l-GR" sz="2400" dirty="0" err="1" smtClean="0">
                <a:latin typeface="Bookman Old Style" pitchFamily="18" charset="0"/>
              </a:rPr>
              <a:t>Large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volumes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of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data</a:t>
            </a:r>
            <a:r>
              <a:rPr lang="el-GR" sz="2400" dirty="0" smtClean="0">
                <a:latin typeface="Bookman Old Style" pitchFamily="18" charset="0"/>
              </a:rPr>
              <a:t>.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l-GR" sz="2400" dirty="0" err="1" smtClean="0">
                <a:latin typeface="Bookman Old Style" pitchFamily="18" charset="0"/>
              </a:rPr>
              <a:t>Concern</a:t>
            </a:r>
            <a:r>
              <a:rPr lang="el-GR" sz="2400" dirty="0" smtClean="0">
                <a:latin typeface="Bookman Old Style" pitchFamily="18" charset="0"/>
              </a:rPr>
              <a:t>: </a:t>
            </a:r>
            <a:r>
              <a:rPr lang="el-GR" sz="2400" dirty="0" err="1" smtClean="0">
                <a:latin typeface="Bookman Old Style" pitchFamily="18" charset="0"/>
              </a:rPr>
              <a:t>privacy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of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individuals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described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by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data</a:t>
            </a:r>
            <a:r>
              <a:rPr lang="el-GR" sz="2400" dirty="0" smtClean="0">
                <a:latin typeface="Bookman Old Style" pitchFamily="18" charset="0"/>
              </a:rPr>
              <a:t>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BBAA-ECC5-4799-83D8-8D750EF8B0EB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 dirty="0"/>
          </a:p>
        </p:txBody>
      </p:sp>
      <p:pic>
        <p:nvPicPr>
          <p:cNvPr id="9" name="Picture 2" descr="Z:\home\alexandros\Επιφάνεια εργασίας\iSocial\Italy presentation\p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903" y="1692000"/>
            <a:ext cx="4608195" cy="1639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0" y="364331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/>
            <a:r>
              <a:rPr lang="el-GR" sz="2400" dirty="0" smtClean="0">
                <a:latin typeface="Bookman Old Style" pitchFamily="18" charset="0"/>
              </a:rPr>
              <a:t>	</a:t>
            </a:r>
            <a:r>
              <a:rPr lang="en-US" sz="2400" b="1" dirty="0" err="1" smtClean="0">
                <a:latin typeface="Bookman Old Style" pitchFamily="18" charset="0"/>
              </a:rPr>
              <a:t>Priva</a:t>
            </a:r>
            <a:r>
              <a:rPr lang="el-GR" sz="2400" b="1" dirty="0" err="1">
                <a:latin typeface="Bookman Old Style" pitchFamily="18" charset="0"/>
              </a:rPr>
              <a:t>te</a:t>
            </a:r>
            <a:r>
              <a:rPr lang="el-GR" sz="2400" b="1" dirty="0">
                <a:latin typeface="Bookman Old Style" pitchFamily="18" charset="0"/>
              </a:rPr>
              <a:t> </a:t>
            </a:r>
            <a:r>
              <a:rPr lang="en-US" sz="2400" b="1" dirty="0" smtClean="0">
                <a:latin typeface="Bookman Old Style" pitchFamily="18" charset="0"/>
              </a:rPr>
              <a:t>blocking</a:t>
            </a:r>
            <a:endParaRPr lang="el-GR" sz="2400" b="1" dirty="0" smtClean="0">
              <a:latin typeface="Bookman Old Style" pitchFamily="18" charset="0"/>
            </a:endParaRPr>
          </a:p>
          <a:p>
            <a:pPr marL="346075" indent="-346075">
              <a:buFont typeface="Arial" pitchFamily="34" charset="0"/>
              <a:buChar char="•"/>
            </a:pPr>
            <a:r>
              <a:rPr lang="el-GR" sz="2400" dirty="0" err="1" smtClean="0">
                <a:latin typeface="Bookman Old Style" pitchFamily="18" charset="0"/>
              </a:rPr>
              <a:t>Aims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at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reducing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the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matching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complexity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of</a:t>
            </a:r>
            <a:r>
              <a:rPr lang="el-GR" sz="2400" dirty="0" smtClean="0">
                <a:latin typeface="Bookman Old Style" pitchFamily="18" charset="0"/>
              </a:rPr>
              <a:t>  </a:t>
            </a:r>
            <a:r>
              <a:rPr lang="el-GR" sz="2400" dirty="0" err="1" smtClean="0">
                <a:latin typeface="Bookman Old Style" pitchFamily="18" charset="0"/>
              </a:rPr>
              <a:t>private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matching</a:t>
            </a:r>
            <a:r>
              <a:rPr lang="el-GR" sz="2400" dirty="0" smtClean="0">
                <a:latin typeface="Bookman Old Style" pitchFamily="18" charset="0"/>
              </a:rPr>
              <a:t>.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l-GR" sz="2400" dirty="0" smtClean="0">
                <a:latin typeface="Bookman Old Style" pitchFamily="18" charset="0"/>
              </a:rPr>
              <a:t>O</a:t>
            </a:r>
            <a:r>
              <a:rPr lang="en-US" sz="2400" dirty="0" err="1" smtClean="0">
                <a:latin typeface="Bookman Old Style" pitchFamily="18" charset="0"/>
              </a:rPr>
              <a:t>rganizes</a:t>
            </a:r>
            <a:r>
              <a:rPr lang="en-US" sz="2400" dirty="0" smtClean="0">
                <a:latin typeface="Bookman Old Style" pitchFamily="18" charset="0"/>
              </a:rPr>
              <a:t> </a:t>
            </a:r>
            <a:r>
              <a:rPr lang="en-US" sz="2400" dirty="0">
                <a:latin typeface="Bookman Old Style" pitchFamily="18" charset="0"/>
              </a:rPr>
              <a:t>likely to match candidate records into blocks. </a:t>
            </a:r>
            <a:endParaRPr lang="el-GR" sz="2400" dirty="0" smtClean="0">
              <a:latin typeface="Bookman Old Style" pitchFamily="18" charset="0"/>
            </a:endParaRPr>
          </a:p>
          <a:p>
            <a:pPr marL="346075" indent="-346075">
              <a:buFont typeface="Arial" pitchFamily="34" charset="0"/>
              <a:buChar char="•"/>
            </a:pPr>
            <a:r>
              <a:rPr lang="el-GR" sz="2400" dirty="0" err="1" smtClean="0">
                <a:latin typeface="Bookman Old Style" pitchFamily="18" charset="0"/>
              </a:rPr>
              <a:t>Reduces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recall</a:t>
            </a:r>
            <a:r>
              <a:rPr lang="el-GR" sz="2400" dirty="0" smtClean="0">
                <a:latin typeface="Bookman Old Style" pitchFamily="18" charset="0"/>
              </a:rPr>
              <a:t>.</a:t>
            </a:r>
            <a:endParaRPr lang="el-GR" sz="2400" b="1" dirty="0" smtClean="0">
              <a:latin typeface="Bookman Old Style" pitchFamily="18" charset="0"/>
            </a:endParaRPr>
          </a:p>
          <a:p>
            <a:pPr marL="346075" indent="-346075">
              <a:buFont typeface="Arial" pitchFamily="34" charset="0"/>
              <a:buChar char="•"/>
            </a:pPr>
            <a:r>
              <a:rPr lang="el-GR" sz="2400" dirty="0" err="1" smtClean="0">
                <a:latin typeface="Bookman Old Style" pitchFamily="18" charset="0"/>
              </a:rPr>
              <a:t>Only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records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within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the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same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block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are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matched</a:t>
            </a:r>
            <a:r>
              <a:rPr lang="el-GR" sz="2400" dirty="0" smtClean="0">
                <a:latin typeface="Bookman Old Style" pitchFamily="18" charset="0"/>
              </a:rPr>
              <a:t>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BBAA-ECC5-4799-83D8-8D750EF8B0EB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  <p:pic>
        <p:nvPicPr>
          <p:cNvPr id="3074" name="Picture 2" descr="Z:\home\alexandros\Επιφάνεια εργασίας\iSocial\Italy presentation\pp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007" y="1692000"/>
            <a:ext cx="6381985" cy="1639689"/>
          </a:xfrm>
          <a:prstGeom prst="rect">
            <a:avLst/>
          </a:prstGeom>
          <a:noFill/>
        </p:spPr>
      </p:pic>
      <p:sp>
        <p:nvSpPr>
          <p:cNvPr id="11" name="1 - Τίτλος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l-GR" sz="3600" b="0" dirty="0" err="1" smtClean="0">
                <a:latin typeface="Bookman Old Style" pitchFamily="18" charset="0"/>
              </a:rPr>
              <a:t>Privacy</a:t>
            </a:r>
            <a:r>
              <a:rPr lang="el-GR" sz="3600" b="0" dirty="0" smtClean="0">
                <a:latin typeface="Bookman Old Style" pitchFamily="18" charset="0"/>
              </a:rPr>
              <a:t> </a:t>
            </a:r>
            <a:r>
              <a:rPr lang="el-GR" sz="3600" b="0" dirty="0" err="1" smtClean="0">
                <a:latin typeface="Bookman Old Style" pitchFamily="18" charset="0"/>
              </a:rPr>
              <a:t>preserving</a:t>
            </a:r>
            <a:r>
              <a:rPr lang="el-GR" sz="3600" b="0" dirty="0" smtClean="0">
                <a:latin typeface="Bookman Old Style" pitchFamily="18" charset="0"/>
              </a:rPr>
              <a:t> </a:t>
            </a:r>
            <a:r>
              <a:rPr lang="el-GR" sz="3600" b="0" dirty="0" err="1" smtClean="0">
                <a:latin typeface="Bookman Old Style" pitchFamily="18" charset="0"/>
              </a:rPr>
              <a:t>record</a:t>
            </a:r>
            <a:r>
              <a:rPr lang="el-GR" sz="3600" b="0" dirty="0" smtClean="0">
                <a:latin typeface="Bookman Old Style" pitchFamily="18" charset="0"/>
              </a:rPr>
              <a:t> </a:t>
            </a:r>
            <a:r>
              <a:rPr lang="el-GR" sz="3600" b="0" dirty="0" err="1" smtClean="0">
                <a:latin typeface="Bookman Old Style" pitchFamily="18" charset="0"/>
              </a:rPr>
              <a:t>linkage</a:t>
            </a:r>
            <a:r>
              <a:rPr lang="el-GR" sz="3600" b="0" dirty="0" smtClean="0">
                <a:latin typeface="Bookman Old Style" pitchFamily="18" charset="0"/>
              </a:rPr>
              <a:t> </a:t>
            </a:r>
            <a:r>
              <a:rPr lang="el-GR" sz="3600" b="0" dirty="0" err="1" smtClean="0">
                <a:latin typeface="Bookman Old Style" pitchFamily="18" charset="0"/>
              </a:rPr>
              <a:t>phases</a:t>
            </a:r>
            <a:endParaRPr lang="el-GR" sz="3600" b="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workflo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692000"/>
            <a:ext cx="8229600" cy="1626669"/>
          </a:xfrm>
        </p:spPr>
      </p:pic>
      <p:sp>
        <p:nvSpPr>
          <p:cNvPr id="6" name="5 - Ορθογώνιο"/>
          <p:cNvSpPr/>
          <p:nvPr/>
        </p:nvSpPr>
        <p:spPr>
          <a:xfrm>
            <a:off x="0" y="396831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/>
            <a:r>
              <a:rPr lang="el-GR" sz="2400" dirty="0" smtClean="0">
                <a:latin typeface="Bookman Old Style" pitchFamily="18" charset="0"/>
              </a:rPr>
              <a:t>	</a:t>
            </a:r>
            <a:r>
              <a:rPr lang="en-US" sz="2400" b="1" dirty="0" err="1" smtClean="0">
                <a:latin typeface="Bookman Old Style" pitchFamily="18" charset="0"/>
              </a:rPr>
              <a:t>Priva</a:t>
            </a:r>
            <a:r>
              <a:rPr lang="el-GR" sz="2400" b="1" dirty="0" err="1">
                <a:latin typeface="Bookman Old Style" pitchFamily="18" charset="0"/>
              </a:rPr>
              <a:t>te</a:t>
            </a:r>
            <a:r>
              <a:rPr lang="el-GR" sz="2400" b="1" dirty="0">
                <a:latin typeface="Bookman Old Style" pitchFamily="18" charset="0"/>
              </a:rPr>
              <a:t> </a:t>
            </a:r>
            <a:r>
              <a:rPr lang="el-GR" sz="2400" b="1" dirty="0" err="1" smtClean="0">
                <a:latin typeface="Bookman Old Style" pitchFamily="18" charset="0"/>
              </a:rPr>
              <a:t>meta</a:t>
            </a:r>
            <a:r>
              <a:rPr lang="el-GR" sz="2400" b="1" dirty="0" smtClean="0">
                <a:latin typeface="Bookman Old Style" pitchFamily="18" charset="0"/>
              </a:rPr>
              <a:t>-</a:t>
            </a:r>
            <a:r>
              <a:rPr lang="en-US" sz="2400" b="1" dirty="0" smtClean="0">
                <a:latin typeface="Bookman Old Style" pitchFamily="18" charset="0"/>
              </a:rPr>
              <a:t>blocking</a:t>
            </a:r>
            <a:endParaRPr lang="el-GR" sz="2400" b="1" dirty="0" smtClean="0">
              <a:latin typeface="Bookman Old Style" pitchFamily="18" charset="0"/>
            </a:endParaRPr>
          </a:p>
          <a:p>
            <a:pPr marL="346075" indent="-346075">
              <a:buFont typeface="Arial" pitchFamily="34" charset="0"/>
              <a:buChar char="•"/>
            </a:pPr>
            <a:r>
              <a:rPr lang="el-GR" sz="2400" dirty="0" err="1" smtClean="0">
                <a:latin typeface="Bookman Old Style" pitchFamily="18" charset="0"/>
              </a:rPr>
              <a:t>Further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reduces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matching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complexity</a:t>
            </a:r>
            <a:r>
              <a:rPr lang="el-GR" sz="2400" dirty="0" smtClean="0">
                <a:latin typeface="Bookman Old Style" pitchFamily="18" charset="0"/>
              </a:rPr>
              <a:t>.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l-GR" sz="2400" dirty="0" err="1" smtClean="0">
                <a:latin typeface="Bookman Old Style" pitchFamily="18" charset="0"/>
              </a:rPr>
              <a:t>Reorganizes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the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way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records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are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matched</a:t>
            </a:r>
            <a:r>
              <a:rPr lang="el-GR" sz="2400" dirty="0" smtClean="0">
                <a:latin typeface="Bookman Old Style" pitchFamily="18" charset="0"/>
              </a:rPr>
              <a:t> </a:t>
            </a:r>
            <a:r>
              <a:rPr lang="el-GR" sz="2400" dirty="0" err="1" smtClean="0">
                <a:latin typeface="Bookman Old Style" pitchFamily="18" charset="0"/>
              </a:rPr>
              <a:t>within</a:t>
            </a:r>
            <a:r>
              <a:rPr lang="el-GR" sz="2400" dirty="0" smtClean="0">
                <a:latin typeface="Bookman Old Style" pitchFamily="18" charset="0"/>
              </a:rPr>
              <a:t> a </a:t>
            </a:r>
            <a:r>
              <a:rPr lang="el-GR" sz="2400" dirty="0" err="1" smtClean="0">
                <a:latin typeface="Bookman Old Style" pitchFamily="18" charset="0"/>
              </a:rPr>
              <a:t>block</a:t>
            </a:r>
            <a:r>
              <a:rPr lang="el-GR" sz="2400" dirty="0" smtClean="0">
                <a:latin typeface="Bookman Old Style" pitchFamily="18" charset="0"/>
              </a:rPr>
              <a:t>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BBAA-ECC5-4799-83D8-8D750EF8B0EB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  <p:sp>
        <p:nvSpPr>
          <p:cNvPr id="12" name="1 - Τίτλος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l-GR" sz="3600" b="0" dirty="0" err="1" smtClean="0">
                <a:latin typeface="Bookman Old Style" pitchFamily="18" charset="0"/>
              </a:rPr>
              <a:t>Privacy</a:t>
            </a:r>
            <a:r>
              <a:rPr lang="el-GR" sz="3600" b="0" dirty="0" smtClean="0">
                <a:latin typeface="Bookman Old Style" pitchFamily="18" charset="0"/>
              </a:rPr>
              <a:t> </a:t>
            </a:r>
            <a:r>
              <a:rPr lang="el-GR" sz="3600" b="0" dirty="0" err="1" smtClean="0">
                <a:latin typeface="Bookman Old Style" pitchFamily="18" charset="0"/>
              </a:rPr>
              <a:t>preserving</a:t>
            </a:r>
            <a:r>
              <a:rPr lang="el-GR" sz="3600" b="0" dirty="0" smtClean="0">
                <a:latin typeface="Bookman Old Style" pitchFamily="18" charset="0"/>
              </a:rPr>
              <a:t> </a:t>
            </a:r>
            <a:r>
              <a:rPr lang="el-GR" sz="3600" b="0" dirty="0" err="1" smtClean="0">
                <a:latin typeface="Bookman Old Style" pitchFamily="18" charset="0"/>
              </a:rPr>
              <a:t>record</a:t>
            </a:r>
            <a:r>
              <a:rPr lang="el-GR" sz="3600" b="0" dirty="0" smtClean="0">
                <a:latin typeface="Bookman Old Style" pitchFamily="18" charset="0"/>
              </a:rPr>
              <a:t> </a:t>
            </a:r>
            <a:r>
              <a:rPr lang="el-GR" sz="3600" b="0" dirty="0" err="1" smtClean="0">
                <a:latin typeface="Bookman Old Style" pitchFamily="18" charset="0"/>
              </a:rPr>
              <a:t>linkage</a:t>
            </a:r>
            <a:r>
              <a:rPr lang="el-GR" sz="3600" b="0" dirty="0" smtClean="0">
                <a:latin typeface="Bookman Old Style" pitchFamily="18" charset="0"/>
              </a:rPr>
              <a:t> </a:t>
            </a:r>
            <a:r>
              <a:rPr lang="el-GR" sz="3600" b="0" dirty="0" err="1" smtClean="0">
                <a:latin typeface="Bookman Old Style" pitchFamily="18" charset="0"/>
              </a:rPr>
              <a:t>phases</a:t>
            </a:r>
            <a:endParaRPr lang="el-GR" sz="3600" b="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27037"/>
            <a:ext cx="8229600" cy="868363"/>
          </a:xfrm>
        </p:spPr>
        <p:txBody>
          <a:bodyPr/>
          <a:lstStyle/>
          <a:p>
            <a:r>
              <a:rPr lang="el-GR" b="0" dirty="0" err="1" smtClean="0">
                <a:latin typeface="Bookman Old Style" pitchFamily="18" charset="0"/>
              </a:rPr>
              <a:t>Related</a:t>
            </a:r>
            <a:r>
              <a:rPr lang="el-GR" b="0" dirty="0" smtClean="0">
                <a:latin typeface="Bookman Old Style" pitchFamily="18" charset="0"/>
              </a:rPr>
              <a:t> </a:t>
            </a:r>
            <a:r>
              <a:rPr lang="el-GR" b="0" dirty="0" err="1" smtClean="0">
                <a:latin typeface="Bookman Old Style" pitchFamily="18" charset="0"/>
              </a:rPr>
              <a:t>Work</a:t>
            </a:r>
            <a:endParaRPr lang="el-GR" b="0" dirty="0">
              <a:latin typeface="Bookman Old Styl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0" y="1371584"/>
            <a:ext cx="9144000" cy="48006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b="1" dirty="0" err="1" smtClean="0">
                <a:latin typeface="Bookman Old Style" pitchFamily="18" charset="0"/>
              </a:rPr>
              <a:t>Private</a:t>
            </a:r>
            <a:r>
              <a:rPr lang="el-GR" b="1" dirty="0" smtClean="0">
                <a:latin typeface="Bookman Old Style" pitchFamily="18" charset="0"/>
              </a:rPr>
              <a:t> </a:t>
            </a:r>
            <a:r>
              <a:rPr lang="el-GR" b="1" dirty="0" err="1" smtClean="0">
                <a:latin typeface="Bookman Old Style" pitchFamily="18" charset="0"/>
              </a:rPr>
              <a:t>matching</a:t>
            </a:r>
            <a:endParaRPr lang="en-US" b="1" dirty="0" smtClean="0">
              <a:latin typeface="Bookman Old Style" pitchFamily="18" charset="0"/>
            </a:endParaRPr>
          </a:p>
          <a:p>
            <a:r>
              <a:rPr lang="el-GR" dirty="0" err="1" smtClean="0">
                <a:latin typeface="Bookman Old Style" pitchFamily="18" charset="0"/>
              </a:rPr>
              <a:t>Embedding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spaces</a:t>
            </a:r>
            <a:r>
              <a:rPr lang="el-GR" dirty="0" smtClean="0">
                <a:latin typeface="Bookman Old Style" pitchFamily="18" charset="0"/>
              </a:rPr>
              <a:t> (</a:t>
            </a:r>
            <a:r>
              <a:rPr lang="it-IT" dirty="0" smtClean="0">
                <a:latin typeface="Bookman Old Style" pitchFamily="18" charset="0"/>
              </a:rPr>
              <a:t>M. Scannapieco, </a:t>
            </a:r>
            <a:r>
              <a:rPr lang="en-US" dirty="0" smtClean="0">
                <a:latin typeface="Bookman Old Style" pitchFamily="18" charset="0"/>
              </a:rPr>
              <a:t>ACM SIGMOD, 2007</a:t>
            </a:r>
            <a:r>
              <a:rPr lang="el-GR" dirty="0" smtClean="0">
                <a:latin typeface="Bookman Old Style" pitchFamily="18" charset="0"/>
              </a:rPr>
              <a:t>)</a:t>
            </a:r>
            <a:r>
              <a:rPr lang="en-US" dirty="0" smtClean="0">
                <a:latin typeface="Bookman Old Style" pitchFamily="18" charset="0"/>
              </a:rPr>
              <a:t>.</a:t>
            </a:r>
            <a:endParaRPr lang="el-GR" dirty="0" smtClean="0">
              <a:latin typeface="Bookman Old Style" pitchFamily="18" charset="0"/>
            </a:endParaRPr>
          </a:p>
          <a:p>
            <a:r>
              <a:rPr lang="el-GR" dirty="0" err="1" smtClean="0">
                <a:latin typeface="Bookman Old Style" pitchFamily="18" charset="0"/>
              </a:rPr>
              <a:t>Reference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set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matching</a:t>
            </a:r>
            <a:r>
              <a:rPr lang="el-GR" dirty="0" smtClean="0">
                <a:latin typeface="Bookman Old Style" pitchFamily="18" charset="0"/>
              </a:rPr>
              <a:t> (</a:t>
            </a:r>
            <a:r>
              <a:rPr lang="en-US" dirty="0" smtClean="0">
                <a:latin typeface="Bookman Old Style" pitchFamily="18" charset="0"/>
              </a:rPr>
              <a:t>C. Pang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et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al</a:t>
            </a:r>
            <a:r>
              <a:rPr lang="el-GR" dirty="0" smtClean="0">
                <a:latin typeface="Bookman Old Style" pitchFamily="18" charset="0"/>
              </a:rPr>
              <a:t>.,</a:t>
            </a:r>
            <a:r>
              <a:rPr lang="en-US" dirty="0" smtClean="0">
                <a:latin typeface="Bookman Old Style" pitchFamily="18" charset="0"/>
              </a:rPr>
              <a:t> Intel. Patient </a:t>
            </a:r>
            <a:r>
              <a:rPr lang="en-US" dirty="0" err="1" smtClean="0">
                <a:latin typeface="Bookman Old Style" pitchFamily="18" charset="0"/>
              </a:rPr>
              <a:t>Manag</a:t>
            </a:r>
            <a:r>
              <a:rPr lang="el-GR" dirty="0" smtClean="0">
                <a:latin typeface="Bookman Old Style" pitchFamily="18" charset="0"/>
              </a:rPr>
              <a:t>. </a:t>
            </a:r>
            <a:r>
              <a:rPr lang="en-US" dirty="0" smtClean="0">
                <a:latin typeface="Bookman Old Style" pitchFamily="18" charset="0"/>
              </a:rPr>
              <a:t>2009</a:t>
            </a:r>
            <a:r>
              <a:rPr lang="el-GR" dirty="0" smtClean="0">
                <a:latin typeface="Bookman Old Style" pitchFamily="18" charset="0"/>
              </a:rPr>
              <a:t>)</a:t>
            </a:r>
            <a:r>
              <a:rPr lang="en-US" dirty="0" smtClean="0">
                <a:latin typeface="Bookman Old Style" pitchFamily="18" charset="0"/>
              </a:rPr>
              <a:t>.</a:t>
            </a:r>
            <a:endParaRPr lang="el-GR" dirty="0" smtClean="0">
              <a:latin typeface="Bookman Old Style" pitchFamily="18" charset="0"/>
            </a:endParaRPr>
          </a:p>
          <a:p>
            <a:r>
              <a:rPr lang="el-GR" dirty="0" err="1" smtClean="0">
                <a:latin typeface="Bookman Old Style" pitchFamily="18" charset="0"/>
              </a:rPr>
              <a:t>Bloom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bigrams</a:t>
            </a:r>
            <a:r>
              <a:rPr lang="el-GR" dirty="0" smtClean="0">
                <a:latin typeface="Bookman Old Style" pitchFamily="18" charset="0"/>
              </a:rPr>
              <a:t> (</a:t>
            </a:r>
            <a:r>
              <a:rPr lang="de-DE" dirty="0" smtClean="0">
                <a:latin typeface="Bookman Old Style" pitchFamily="18" charset="0"/>
              </a:rPr>
              <a:t>R. Schnell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et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al</a:t>
            </a:r>
            <a:r>
              <a:rPr lang="en-US" dirty="0" smtClean="0">
                <a:latin typeface="Bookman Old Style" pitchFamily="18" charset="0"/>
              </a:rPr>
              <a:t>.</a:t>
            </a:r>
            <a:r>
              <a:rPr lang="el-GR" dirty="0" smtClean="0">
                <a:latin typeface="Bookman Old Style" pitchFamily="18" charset="0"/>
              </a:rPr>
              <a:t>,</a:t>
            </a:r>
            <a:r>
              <a:rPr lang="en-US" dirty="0" smtClean="0">
                <a:latin typeface="Bookman Old Style" pitchFamily="18" charset="0"/>
              </a:rPr>
              <a:t> BMC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Med. Inform. and Decision Making</a:t>
            </a:r>
            <a:r>
              <a:rPr lang="el-GR" dirty="0" smtClean="0">
                <a:latin typeface="Bookman Old Style" pitchFamily="18" charset="0"/>
              </a:rPr>
              <a:t>)</a:t>
            </a:r>
            <a:r>
              <a:rPr lang="en-US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el-GR" b="1" dirty="0" err="1" smtClean="0">
                <a:latin typeface="Bookman Old Style" pitchFamily="18" charset="0"/>
              </a:rPr>
              <a:t>Private</a:t>
            </a:r>
            <a:r>
              <a:rPr lang="el-GR" b="1" dirty="0" smtClean="0">
                <a:latin typeface="Bookman Old Style" pitchFamily="18" charset="0"/>
              </a:rPr>
              <a:t> </a:t>
            </a:r>
            <a:r>
              <a:rPr lang="el-GR" b="1" dirty="0" err="1" smtClean="0">
                <a:latin typeface="Bookman Old Style" pitchFamily="18" charset="0"/>
              </a:rPr>
              <a:t>blocking</a:t>
            </a:r>
            <a:endParaRPr lang="en-US" b="1" dirty="0" smtClean="0">
              <a:latin typeface="Bookman Old Style" pitchFamily="18" charset="0"/>
            </a:endParaRPr>
          </a:p>
          <a:p>
            <a:r>
              <a:rPr lang="el-GR" dirty="0" err="1" smtClean="0">
                <a:solidFill>
                  <a:srgbClr val="FF0000"/>
                </a:solidFill>
                <a:latin typeface="Bookman Old Style" pitchFamily="18" charset="0"/>
              </a:rPr>
              <a:t>Simple</a:t>
            </a:r>
            <a:r>
              <a:rPr lang="el-GR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Bookman Old Style" pitchFamily="18" charset="0"/>
              </a:rPr>
              <a:t>blocking</a:t>
            </a:r>
            <a:r>
              <a:rPr lang="el-GR" dirty="0" smtClean="0">
                <a:solidFill>
                  <a:srgbClr val="FF0000"/>
                </a:solidFill>
                <a:latin typeface="Bookman Old Style" pitchFamily="18" charset="0"/>
              </a:rPr>
              <a:t> (</a:t>
            </a:r>
            <a:r>
              <a:rPr lang="en-US" dirty="0" smtClean="0">
                <a:latin typeface="Bookman Old Style" pitchFamily="18" charset="0"/>
              </a:rPr>
              <a:t>A. Al-</a:t>
            </a:r>
            <a:r>
              <a:rPr lang="en-US" dirty="0" err="1" smtClean="0">
                <a:latin typeface="Bookman Old Style" pitchFamily="18" charset="0"/>
              </a:rPr>
              <a:t>Lawati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et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al</a:t>
            </a:r>
            <a:r>
              <a:rPr lang="en-US" dirty="0" smtClean="0">
                <a:latin typeface="Bookman Old Style" pitchFamily="18" charset="0"/>
              </a:rPr>
              <a:t>.</a:t>
            </a:r>
            <a:r>
              <a:rPr lang="el-GR" dirty="0" smtClean="0">
                <a:latin typeface="Bookman Old Style" pitchFamily="18" charset="0"/>
              </a:rPr>
              <a:t>,</a:t>
            </a:r>
            <a:r>
              <a:rPr lang="en-US" dirty="0" smtClean="0">
                <a:latin typeface="Bookman Old Style" pitchFamily="18" charset="0"/>
              </a:rPr>
              <a:t> IQIS, 2005</a:t>
            </a:r>
            <a:r>
              <a:rPr lang="el-GR" dirty="0" smtClean="0">
                <a:latin typeface="Bookman Old Style" pitchFamily="18" charset="0"/>
              </a:rPr>
              <a:t>)</a:t>
            </a:r>
            <a:r>
              <a:rPr lang="en-US" dirty="0" smtClean="0">
                <a:latin typeface="Bookman Old Style" pitchFamily="18" charset="0"/>
              </a:rPr>
              <a:t>.</a:t>
            </a:r>
            <a:endParaRPr lang="el-GR" dirty="0" smtClean="0">
              <a:latin typeface="Bookman Old Style" pitchFamily="18" charset="0"/>
            </a:endParaRPr>
          </a:p>
          <a:p>
            <a:r>
              <a:rPr lang="el-GR" dirty="0" err="1" smtClean="0">
                <a:latin typeface="Bookman Old Style" pitchFamily="18" charset="0"/>
              </a:rPr>
              <a:t>Value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generalization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hierarchies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l-GR" dirty="0" smtClean="0">
                <a:latin typeface="Bookman Old Style" pitchFamily="18" charset="0"/>
              </a:rPr>
              <a:t>(</a:t>
            </a:r>
            <a:r>
              <a:rPr lang="it-IT" dirty="0" smtClean="0">
                <a:latin typeface="Bookman Old Style" pitchFamily="18" charset="0"/>
              </a:rPr>
              <a:t>A. Inan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et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al</a:t>
            </a:r>
            <a:r>
              <a:rPr lang="el-GR" dirty="0" smtClean="0">
                <a:latin typeface="Bookman Old Style" pitchFamily="18" charset="0"/>
              </a:rPr>
              <a:t>, </a:t>
            </a:r>
            <a:r>
              <a:rPr lang="en-US" dirty="0" smtClean="0">
                <a:latin typeface="Bookman Old Style" pitchFamily="18" charset="0"/>
              </a:rPr>
              <a:t>IEEE ICDE, 2008</a:t>
            </a:r>
            <a:r>
              <a:rPr lang="el-GR" dirty="0" smtClean="0">
                <a:latin typeface="Bookman Old Style" pitchFamily="18" charset="0"/>
              </a:rPr>
              <a:t>)</a:t>
            </a:r>
            <a:r>
              <a:rPr lang="en-US" dirty="0" smtClean="0">
                <a:latin typeface="Bookman Old Style" pitchFamily="18" charset="0"/>
              </a:rPr>
              <a:t>.</a:t>
            </a:r>
            <a:endParaRPr lang="el-GR" dirty="0" smtClean="0">
              <a:latin typeface="Bookman Old Style" pitchFamily="18" charset="0"/>
            </a:endParaRPr>
          </a:p>
          <a:p>
            <a:r>
              <a:rPr lang="el-GR" dirty="0" smtClean="0">
                <a:latin typeface="Bookman Old Style" pitchFamily="18" charset="0"/>
              </a:rPr>
              <a:t>T</a:t>
            </a:r>
            <a:r>
              <a:rPr lang="en-US" dirty="0" err="1" smtClean="0">
                <a:latin typeface="Bookman Old Style" pitchFamily="18" charset="0"/>
              </a:rPr>
              <a:t>wo</a:t>
            </a:r>
            <a:r>
              <a:rPr lang="en-US" dirty="0" smtClean="0">
                <a:latin typeface="Bookman Old Style" pitchFamily="18" charset="0"/>
              </a:rPr>
              <a:t>-party private blocking </a:t>
            </a:r>
            <a:r>
              <a:rPr lang="el-GR" dirty="0" smtClean="0">
                <a:latin typeface="Bookman Old Style" pitchFamily="18" charset="0"/>
              </a:rPr>
              <a:t>(</a:t>
            </a:r>
            <a:r>
              <a:rPr lang="en-US" dirty="0" smtClean="0">
                <a:latin typeface="Bookman Old Style" pitchFamily="18" charset="0"/>
              </a:rPr>
              <a:t>D. </a:t>
            </a:r>
            <a:r>
              <a:rPr lang="en-US" dirty="0" err="1" smtClean="0">
                <a:latin typeface="Bookman Old Style" pitchFamily="18" charset="0"/>
              </a:rPr>
              <a:t>Vatsalan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et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al</a:t>
            </a:r>
            <a:r>
              <a:rPr lang="el-GR" dirty="0" smtClean="0">
                <a:latin typeface="Bookman Old Style" pitchFamily="18" charset="0"/>
              </a:rPr>
              <a:t>., </a:t>
            </a:r>
            <a:r>
              <a:rPr lang="en-US" dirty="0" smtClean="0">
                <a:latin typeface="Bookman Old Style" pitchFamily="18" charset="0"/>
              </a:rPr>
              <a:t>ACM CIKM, 2013</a:t>
            </a:r>
            <a:r>
              <a:rPr lang="el-GR" dirty="0" smtClean="0">
                <a:latin typeface="Bookman Old Style" pitchFamily="18" charset="0"/>
              </a:rPr>
              <a:t>).</a:t>
            </a:r>
          </a:p>
          <a:p>
            <a:pPr>
              <a:buNone/>
            </a:pPr>
            <a:r>
              <a:rPr lang="el-GR" b="1" dirty="0" err="1" smtClean="0">
                <a:latin typeface="Bookman Old Style" pitchFamily="18" charset="0"/>
              </a:rPr>
              <a:t>Private</a:t>
            </a:r>
            <a:r>
              <a:rPr lang="el-GR" b="1" dirty="0" smtClean="0">
                <a:latin typeface="Bookman Old Style" pitchFamily="18" charset="0"/>
              </a:rPr>
              <a:t> </a:t>
            </a:r>
            <a:r>
              <a:rPr lang="el-GR" b="1" dirty="0" err="1" smtClean="0">
                <a:latin typeface="Bookman Old Style" pitchFamily="18" charset="0"/>
              </a:rPr>
              <a:t>meta</a:t>
            </a:r>
            <a:r>
              <a:rPr lang="el-GR" b="1" dirty="0" smtClean="0">
                <a:latin typeface="Bookman Old Style" pitchFamily="18" charset="0"/>
              </a:rPr>
              <a:t>-</a:t>
            </a:r>
            <a:r>
              <a:rPr lang="el-GR" b="1" dirty="0" err="1" smtClean="0">
                <a:latin typeface="Bookman Old Style" pitchFamily="18" charset="0"/>
              </a:rPr>
              <a:t>blocking</a:t>
            </a:r>
            <a:endParaRPr lang="en-US" b="1" dirty="0" smtClean="0">
              <a:latin typeface="Bookman Old Style" pitchFamily="18" charset="0"/>
            </a:endParaRPr>
          </a:p>
          <a:p>
            <a:r>
              <a:rPr lang="el-GR" dirty="0" err="1" smtClean="0">
                <a:latin typeface="Bookman Old Style" pitchFamily="18" charset="0"/>
              </a:rPr>
              <a:t>Sorted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neighborhood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for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encrypted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l-GR" dirty="0" err="1" smtClean="0">
                <a:latin typeface="Bookman Old Style" pitchFamily="18" charset="0"/>
              </a:rPr>
              <a:t>fields</a:t>
            </a:r>
            <a:r>
              <a:rPr lang="el-GR" dirty="0" smtClean="0">
                <a:latin typeface="Bookman Old Style" pitchFamily="18" charset="0"/>
              </a:rPr>
              <a:t> (</a:t>
            </a:r>
            <a:r>
              <a:rPr lang="en-US" dirty="0" smtClean="0">
                <a:latin typeface="Bookman Old Style" pitchFamily="18" charset="0"/>
              </a:rPr>
              <a:t>A. </a:t>
            </a:r>
            <a:r>
              <a:rPr lang="en-US" dirty="0" err="1" smtClean="0">
                <a:latin typeface="Bookman Old Style" pitchFamily="18" charset="0"/>
              </a:rPr>
              <a:t>Karakasidis</a:t>
            </a:r>
            <a:r>
              <a:rPr lang="en-US" dirty="0" smtClean="0">
                <a:latin typeface="Bookman Old Style" pitchFamily="18" charset="0"/>
              </a:rPr>
              <a:t> and V. S. </a:t>
            </a:r>
            <a:r>
              <a:rPr lang="en-US" dirty="0" err="1" smtClean="0">
                <a:latin typeface="Bookman Old Style" pitchFamily="18" charset="0"/>
              </a:rPr>
              <a:t>Verykios</a:t>
            </a:r>
            <a:r>
              <a:rPr lang="el-GR" dirty="0" smtClean="0">
                <a:latin typeface="Bookman Old Style" pitchFamily="18" charset="0"/>
              </a:rPr>
              <a:t>, </a:t>
            </a:r>
            <a:r>
              <a:rPr lang="en-US" dirty="0" smtClean="0">
                <a:latin typeface="Bookman Old Style" pitchFamily="18" charset="0"/>
              </a:rPr>
              <a:t>IEEE ICDMW</a:t>
            </a:r>
            <a:r>
              <a:rPr lang="el-GR" dirty="0" smtClean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2012</a:t>
            </a:r>
            <a:r>
              <a:rPr lang="el-GR" dirty="0" smtClean="0">
                <a:latin typeface="Bookman Old Style" pitchFamily="18" charset="0"/>
              </a:rPr>
              <a:t>).</a:t>
            </a:r>
            <a:endParaRPr lang="en-US" dirty="0" smtClean="0">
              <a:latin typeface="Bookman Old Style" pitchFamily="18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BBAA-ECC5-4799-83D8-8D750EF8B0EB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 January 2016, iSocial Research Meeting          Milan, Italy</a:t>
            </a:r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N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LINC Template.pot</Template>
  <TotalTime>9431</TotalTime>
  <Words>1641</Words>
  <Application>Microsoft Office PowerPoint</Application>
  <PresentationFormat>Προβολή στην οθόνη (4:3)</PresentationFormat>
  <Paragraphs>285</Paragraphs>
  <Slides>38</Slides>
  <Notes>0</Notes>
  <HiddenSlides>2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0" baseType="lpstr">
      <vt:lpstr>LINC Template</vt:lpstr>
      <vt:lpstr>Εξίσωση</vt:lpstr>
      <vt:lpstr>Scalable Blocking for  Privacy Preserving Record Linkage Presented at ACM SIGKDD 2015</vt:lpstr>
      <vt:lpstr>Presentation outline </vt:lpstr>
      <vt:lpstr>Presentation outline </vt:lpstr>
      <vt:lpstr>Introductory Example Application</vt:lpstr>
      <vt:lpstr>The privacy preserving record linkage problem</vt:lpstr>
      <vt:lpstr>Privacy preserving record linkage phases</vt:lpstr>
      <vt:lpstr>Privacy preserving record linkage phases</vt:lpstr>
      <vt:lpstr>Privacy preserving record linkage phases</vt:lpstr>
      <vt:lpstr>Related Work</vt:lpstr>
      <vt:lpstr>Presentation outline </vt:lpstr>
      <vt:lpstr>Our Approach</vt:lpstr>
      <vt:lpstr>Our Approach</vt:lpstr>
      <vt:lpstr>Contributions</vt:lpstr>
      <vt:lpstr>Key Points</vt:lpstr>
      <vt:lpstr>Reference Set</vt:lpstr>
      <vt:lpstr>Fast Classification</vt:lpstr>
      <vt:lpstr>Multi-Sampling</vt:lpstr>
      <vt:lpstr>Transitive Closure for Encrypted Fields</vt:lpstr>
      <vt:lpstr>Transitive Closure for Encrypted Fields</vt:lpstr>
      <vt:lpstr>Combination with meta-blocking</vt:lpstr>
      <vt:lpstr>Information leakage</vt:lpstr>
      <vt:lpstr>Time complexity</vt:lpstr>
      <vt:lpstr>Experimental results</vt:lpstr>
      <vt:lpstr>Attributes w.r.t. samples</vt:lpstr>
      <vt:lpstr>TCEF Impact</vt:lpstr>
      <vt:lpstr>Time complexity</vt:lpstr>
      <vt:lpstr>Summary</vt:lpstr>
      <vt:lpstr>Presentation outline </vt:lpstr>
      <vt:lpstr>Research plans within iSocial</vt:lpstr>
      <vt:lpstr>Hiding user locations in social networks</vt:lpstr>
      <vt:lpstr>Wavelets for regulating feeds in social networks</vt:lpstr>
      <vt:lpstr>Thank you for your attention</vt:lpstr>
      <vt:lpstr>Support Slides</vt:lpstr>
      <vt:lpstr>Experimental results</vt:lpstr>
      <vt:lpstr>Experimental results</vt:lpstr>
      <vt:lpstr>Experimental results</vt:lpstr>
      <vt:lpstr>Experimental results</vt:lpstr>
      <vt:lpstr>Experimental results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</dc:creator>
  <cp:lastModifiedBy>Αlexandros</cp:lastModifiedBy>
  <cp:revision>853</cp:revision>
  <cp:lastPrinted>2014-09-17T14:19:29Z</cp:lastPrinted>
  <dcterms:created xsi:type="dcterms:W3CDTF">2013-07-01T10:25:05Z</dcterms:created>
  <dcterms:modified xsi:type="dcterms:W3CDTF">2016-01-28T06:49:52Z</dcterms:modified>
</cp:coreProperties>
</file>