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6" r:id="rId4"/>
    <p:sldId id="257" r:id="rId5"/>
    <p:sldId id="259" r:id="rId6"/>
    <p:sldId id="279" r:id="rId7"/>
    <p:sldId id="258" r:id="rId8"/>
    <p:sldId id="265" r:id="rId9"/>
    <p:sldId id="268" r:id="rId10"/>
    <p:sldId id="269" r:id="rId11"/>
    <p:sldId id="260" r:id="rId12"/>
    <p:sldId id="275" r:id="rId13"/>
    <p:sldId id="271" r:id="rId14"/>
    <p:sldId id="277" r:id="rId15"/>
    <p:sldId id="273" r:id="rId16"/>
    <p:sldId id="262" r:id="rId17"/>
    <p:sldId id="27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6" autoAdjust="0"/>
    <p:restoredTop sz="91186" autoAdjust="0"/>
  </p:normalViewPr>
  <p:slideViewPr>
    <p:cSldViewPr>
      <p:cViewPr>
        <p:scale>
          <a:sx n="99" d="100"/>
          <a:sy n="99" d="100"/>
        </p:scale>
        <p:origin x="-83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False Negative</c:v>
          </c:tx>
          <c:spPr>
            <a:solidFill>
              <a:srgbClr val="2C526D"/>
            </a:solidFill>
          </c:spPr>
          <c:invertIfNegative val="0"/>
          <c:cat>
            <c:strRef>
              <c:f>Sheet1!$C$28:$E$28</c:f>
              <c:strCache>
                <c:ptCount val="3"/>
                <c:pt idx="0">
                  <c:v>Jun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Sheet1!$C$29:$E$29</c:f>
              <c:numCache>
                <c:formatCode>0.00%</c:formatCode>
                <c:ptCount val="3"/>
                <c:pt idx="0">
                  <c:v>0.006</c:v>
                </c:pt>
                <c:pt idx="1">
                  <c:v>0.004</c:v>
                </c:pt>
                <c:pt idx="2" formatCode="0%">
                  <c:v>0.006</c:v>
                </c:pt>
              </c:numCache>
            </c:numRef>
          </c:val>
        </c:ser>
        <c:ser>
          <c:idx val="1"/>
          <c:order val="1"/>
          <c:tx>
            <c:v>False Positive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Sheet1!$C$28:$E$28</c:f>
              <c:strCache>
                <c:ptCount val="3"/>
                <c:pt idx="0">
                  <c:v>Jun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Sheet1!$C$30:$E$30</c:f>
              <c:numCache>
                <c:formatCode>0.00%</c:formatCode>
                <c:ptCount val="3"/>
                <c:pt idx="0" formatCode="0%">
                  <c:v>0.03</c:v>
                </c:pt>
                <c:pt idx="1">
                  <c:v>0.028</c:v>
                </c:pt>
                <c:pt idx="2">
                  <c:v>0.024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4464088"/>
        <c:axId val="-2064460056"/>
      </c:barChart>
      <c:catAx>
        <c:axId val="-2064464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4460056"/>
        <c:crosses val="autoZero"/>
        <c:auto val="1"/>
        <c:lblAlgn val="ctr"/>
        <c:lblOffset val="100"/>
        <c:noMultiLvlLbl val="0"/>
      </c:catAx>
      <c:valAx>
        <c:axId val="-2064460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Error</a:t>
                </a:r>
                <a:r>
                  <a:rPr lang="en-US" sz="1600" baseline="0"/>
                  <a:t> Rate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145530145530146"/>
              <c:y val="0.385667921944539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crossAx val="-20644640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1A80-DDCA-4156-8CDB-A1022CFDE0A0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D69008-53A5-4E5D-B87F-90B599EAE600}">
      <dgm:prSet phldrT="[Text]" custT="1"/>
      <dgm:spPr/>
      <dgm:t>
        <a:bodyPr/>
        <a:lstStyle/>
        <a:p>
          <a:pPr algn="ctr"/>
          <a:r>
            <a:rPr lang="en-US" sz="2200" dirty="0" smtClean="0"/>
            <a:t>OSNs Providers</a:t>
          </a:r>
        </a:p>
        <a:p>
          <a:pPr algn="l"/>
          <a:r>
            <a:rPr lang="en-US" sz="1600" dirty="0" smtClean="0"/>
            <a:t>- Report</a:t>
          </a:r>
        </a:p>
        <a:p>
          <a:pPr algn="l"/>
          <a:r>
            <a:rPr lang="en-US" sz="1600" dirty="0" smtClean="0"/>
            <a:t>- </a:t>
          </a:r>
          <a:r>
            <a:rPr lang="en-US" sz="1600" baseline="0" dirty="0" smtClean="0"/>
            <a:t>URL Blacklisting</a:t>
          </a:r>
          <a:endParaRPr lang="en-US" sz="1600" dirty="0" smtClean="0"/>
        </a:p>
      </dgm:t>
    </dgm:pt>
    <dgm:pt modelId="{94958B12-8407-4EDD-8686-C098991DC7A9}" type="parTrans" cxnId="{15CB17E2-5D20-4A0D-B680-3154035C5364}">
      <dgm:prSet/>
      <dgm:spPr/>
      <dgm:t>
        <a:bodyPr/>
        <a:lstStyle/>
        <a:p>
          <a:endParaRPr lang="en-US"/>
        </a:p>
      </dgm:t>
    </dgm:pt>
    <dgm:pt modelId="{7BC86163-6994-40DF-A5D8-E08A85828B65}" type="sibTrans" cxnId="{15CB17E2-5D20-4A0D-B680-3154035C5364}">
      <dgm:prSet/>
      <dgm:spPr/>
      <dgm:t>
        <a:bodyPr/>
        <a:lstStyle/>
        <a:p>
          <a:endParaRPr lang="en-US"/>
        </a:p>
      </dgm:t>
    </dgm:pt>
    <dgm:pt modelId="{84BA1941-2BC0-4D6F-8C22-3D32DF780ED4}">
      <dgm:prSet phldrT="[Text]" custT="1"/>
      <dgm:spPr/>
      <dgm:t>
        <a:bodyPr/>
        <a:lstStyle/>
        <a:p>
          <a:pPr algn="ctr"/>
          <a:r>
            <a:rPr lang="en-US" sz="2200" dirty="0" smtClean="0"/>
            <a:t>Graph Analysis</a:t>
          </a:r>
        </a:p>
        <a:p>
          <a:pPr algn="l"/>
          <a:r>
            <a:rPr lang="en-US" sz="1600" dirty="0" smtClean="0"/>
            <a:t>- Users</a:t>
          </a:r>
        </a:p>
        <a:p>
          <a:pPr algn="l"/>
          <a:r>
            <a:rPr lang="en-US" sz="1600" dirty="0" smtClean="0"/>
            <a:t>- URLs</a:t>
          </a:r>
        </a:p>
        <a:p>
          <a:pPr algn="l"/>
          <a:endParaRPr lang="en-US" sz="1600" dirty="0" smtClean="0"/>
        </a:p>
      </dgm:t>
    </dgm:pt>
    <dgm:pt modelId="{CE87BDD3-F1A9-4643-89EF-8E379E607930}" type="parTrans" cxnId="{72F07E75-BBE8-4EFB-9814-9FBA90A847E0}">
      <dgm:prSet/>
      <dgm:spPr/>
      <dgm:t>
        <a:bodyPr/>
        <a:lstStyle/>
        <a:p>
          <a:endParaRPr lang="en-US"/>
        </a:p>
      </dgm:t>
    </dgm:pt>
    <dgm:pt modelId="{DACC0CD6-522C-4B0C-B2AB-2DAB9079D536}" type="sibTrans" cxnId="{72F07E75-BBE8-4EFB-9814-9FBA90A847E0}">
      <dgm:prSet/>
      <dgm:spPr/>
      <dgm:t>
        <a:bodyPr/>
        <a:lstStyle/>
        <a:p>
          <a:endParaRPr lang="en-US"/>
        </a:p>
      </dgm:t>
    </dgm:pt>
    <dgm:pt modelId="{0988F712-5851-4378-A591-271752B740DC}">
      <dgm:prSet phldrT="[Text]" custT="1"/>
      <dgm:spPr/>
      <dgm:t>
        <a:bodyPr/>
        <a:lstStyle/>
        <a:p>
          <a:pPr algn="ctr"/>
          <a:r>
            <a:rPr lang="en-US" sz="2400" dirty="0" smtClean="0"/>
            <a:t>Content Analysis</a:t>
          </a:r>
        </a:p>
      </dgm:t>
    </dgm:pt>
    <dgm:pt modelId="{3C6759A9-68D8-4D45-BC71-D9DF1407E218}" type="parTrans" cxnId="{A06D3958-33BA-41BC-8D44-2AFA9CC9B589}">
      <dgm:prSet/>
      <dgm:spPr/>
      <dgm:t>
        <a:bodyPr/>
        <a:lstStyle/>
        <a:p>
          <a:endParaRPr lang="en-US"/>
        </a:p>
      </dgm:t>
    </dgm:pt>
    <dgm:pt modelId="{E1968246-7A62-4797-BFD2-D57E8659443E}" type="sibTrans" cxnId="{A06D3958-33BA-41BC-8D44-2AFA9CC9B589}">
      <dgm:prSet/>
      <dgm:spPr/>
      <dgm:t>
        <a:bodyPr/>
        <a:lstStyle/>
        <a:p>
          <a:endParaRPr lang="en-US"/>
        </a:p>
      </dgm:t>
    </dgm:pt>
    <dgm:pt modelId="{C878F137-0A5B-4BA0-9721-8924FE860BD3}">
      <dgm:prSet phldrT="[Text]"/>
      <dgm:spPr/>
      <dgm:t>
        <a:bodyPr/>
        <a:lstStyle/>
        <a:p>
          <a:r>
            <a:rPr lang="en-US" dirty="0" smtClean="0"/>
            <a:t>Hybrid</a:t>
          </a:r>
          <a:endParaRPr lang="en-US" dirty="0"/>
        </a:p>
      </dgm:t>
    </dgm:pt>
    <dgm:pt modelId="{CE8B4EAA-AB9D-41A4-ABDF-577093838368}" type="parTrans" cxnId="{9BA528A6-339C-40F8-A2D8-66F6B458CF97}">
      <dgm:prSet/>
      <dgm:spPr/>
      <dgm:t>
        <a:bodyPr/>
        <a:lstStyle/>
        <a:p>
          <a:endParaRPr lang="en-US"/>
        </a:p>
      </dgm:t>
    </dgm:pt>
    <dgm:pt modelId="{F4CDCE75-20C5-4E90-AEE3-958FF32C0D99}" type="sibTrans" cxnId="{9BA528A6-339C-40F8-A2D8-66F6B458CF97}">
      <dgm:prSet/>
      <dgm:spPr/>
      <dgm:t>
        <a:bodyPr/>
        <a:lstStyle/>
        <a:p>
          <a:endParaRPr lang="en-US"/>
        </a:p>
      </dgm:t>
    </dgm:pt>
    <dgm:pt modelId="{72ACE9CA-2ADD-4FFF-BE17-1EF68E6700EB}" type="pres">
      <dgm:prSet presAssocID="{C1C01A80-DDCA-4156-8CDB-A1022CFDE0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93AD9-015E-43B6-AC10-A94E6F366FB9}" type="pres">
      <dgm:prSet presAssocID="{C1C01A80-DDCA-4156-8CDB-A1022CFDE0A0}" presName="diamond" presStyleLbl="bgShp" presStyleIdx="0" presStyleCnt="1" custLinFactNeighborX="-10962" custLinFactNeighborY="783"/>
      <dgm:spPr/>
    </dgm:pt>
    <dgm:pt modelId="{4A211BB0-F835-4E86-B266-18691425E5E9}" type="pres">
      <dgm:prSet presAssocID="{C1C01A80-DDCA-4156-8CDB-A1022CFDE0A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1BD5-5A4F-4365-A76C-D59BBBE62C86}" type="pres">
      <dgm:prSet presAssocID="{C1C01A80-DDCA-4156-8CDB-A1022CFDE0A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91614-9B3D-43BA-AA9F-AEAC86EAE993}" type="pres">
      <dgm:prSet presAssocID="{C1C01A80-DDCA-4156-8CDB-A1022CFDE0A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EA68-263D-4FB7-B774-F68EEBE0AB0A}" type="pres">
      <dgm:prSet presAssocID="{C1C01A80-DDCA-4156-8CDB-A1022CFDE0A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472E0-4E30-48ED-8883-BBE886598816}" type="presOf" srcId="{30D69008-53A5-4E5D-B87F-90B599EAE600}" destId="{4A211BB0-F835-4E86-B266-18691425E5E9}" srcOrd="0" destOrd="0" presId="urn:microsoft.com/office/officeart/2005/8/layout/matrix3"/>
    <dgm:cxn modelId="{15CB17E2-5D20-4A0D-B680-3154035C5364}" srcId="{C1C01A80-DDCA-4156-8CDB-A1022CFDE0A0}" destId="{30D69008-53A5-4E5D-B87F-90B599EAE600}" srcOrd="0" destOrd="0" parTransId="{94958B12-8407-4EDD-8686-C098991DC7A9}" sibTransId="{7BC86163-6994-40DF-A5D8-E08A85828B65}"/>
    <dgm:cxn modelId="{FFE2DF02-FA1B-49A1-ACA0-C43E63B251DA}" type="presOf" srcId="{C878F137-0A5B-4BA0-9721-8924FE860BD3}" destId="{F0A5EA68-263D-4FB7-B774-F68EEBE0AB0A}" srcOrd="0" destOrd="0" presId="urn:microsoft.com/office/officeart/2005/8/layout/matrix3"/>
    <dgm:cxn modelId="{D4B6FDF5-3D41-42F7-9FD4-860C41B11B7C}" type="presOf" srcId="{0988F712-5851-4378-A591-271752B740DC}" destId="{73A91614-9B3D-43BA-AA9F-AEAC86EAE993}" srcOrd="0" destOrd="0" presId="urn:microsoft.com/office/officeart/2005/8/layout/matrix3"/>
    <dgm:cxn modelId="{9BA528A6-339C-40F8-A2D8-66F6B458CF97}" srcId="{C1C01A80-DDCA-4156-8CDB-A1022CFDE0A0}" destId="{C878F137-0A5B-4BA0-9721-8924FE860BD3}" srcOrd="3" destOrd="0" parTransId="{CE8B4EAA-AB9D-41A4-ABDF-577093838368}" sibTransId="{F4CDCE75-20C5-4E90-AEE3-958FF32C0D99}"/>
    <dgm:cxn modelId="{7EEFD61E-33A7-46CA-BBD8-9BDAD0FF37C1}" type="presOf" srcId="{84BA1941-2BC0-4D6F-8C22-3D32DF780ED4}" destId="{C2B51BD5-5A4F-4365-A76C-D59BBBE62C86}" srcOrd="0" destOrd="0" presId="urn:microsoft.com/office/officeart/2005/8/layout/matrix3"/>
    <dgm:cxn modelId="{A06D3958-33BA-41BC-8D44-2AFA9CC9B589}" srcId="{C1C01A80-DDCA-4156-8CDB-A1022CFDE0A0}" destId="{0988F712-5851-4378-A591-271752B740DC}" srcOrd="2" destOrd="0" parTransId="{3C6759A9-68D8-4D45-BC71-D9DF1407E218}" sibTransId="{E1968246-7A62-4797-BFD2-D57E8659443E}"/>
    <dgm:cxn modelId="{41646B9F-B3A1-4A89-8D9A-012530AF63D7}" type="presOf" srcId="{C1C01A80-DDCA-4156-8CDB-A1022CFDE0A0}" destId="{72ACE9CA-2ADD-4FFF-BE17-1EF68E6700EB}" srcOrd="0" destOrd="0" presId="urn:microsoft.com/office/officeart/2005/8/layout/matrix3"/>
    <dgm:cxn modelId="{72F07E75-BBE8-4EFB-9814-9FBA90A847E0}" srcId="{C1C01A80-DDCA-4156-8CDB-A1022CFDE0A0}" destId="{84BA1941-2BC0-4D6F-8C22-3D32DF780ED4}" srcOrd="1" destOrd="0" parTransId="{CE87BDD3-F1A9-4643-89EF-8E379E607930}" sibTransId="{DACC0CD6-522C-4B0C-B2AB-2DAB9079D536}"/>
    <dgm:cxn modelId="{931E2668-B579-40F1-8A04-F4357E5A4EA2}" type="presParOf" srcId="{72ACE9CA-2ADD-4FFF-BE17-1EF68E6700EB}" destId="{1B093AD9-015E-43B6-AC10-A94E6F366FB9}" srcOrd="0" destOrd="0" presId="urn:microsoft.com/office/officeart/2005/8/layout/matrix3"/>
    <dgm:cxn modelId="{BDA9D5E8-158C-4698-A4FE-0081CBE49042}" type="presParOf" srcId="{72ACE9CA-2ADD-4FFF-BE17-1EF68E6700EB}" destId="{4A211BB0-F835-4E86-B266-18691425E5E9}" srcOrd="1" destOrd="0" presId="urn:microsoft.com/office/officeart/2005/8/layout/matrix3"/>
    <dgm:cxn modelId="{3CE3BA39-91F8-4D90-8F98-0CFF49B92B2E}" type="presParOf" srcId="{72ACE9CA-2ADD-4FFF-BE17-1EF68E6700EB}" destId="{C2B51BD5-5A4F-4365-A76C-D59BBBE62C86}" srcOrd="2" destOrd="0" presId="urn:microsoft.com/office/officeart/2005/8/layout/matrix3"/>
    <dgm:cxn modelId="{D24A423C-10A9-495D-B694-7748C730FF0C}" type="presParOf" srcId="{72ACE9CA-2ADD-4FFF-BE17-1EF68E6700EB}" destId="{73A91614-9B3D-43BA-AA9F-AEAC86EAE993}" srcOrd="3" destOrd="0" presId="urn:microsoft.com/office/officeart/2005/8/layout/matrix3"/>
    <dgm:cxn modelId="{C7654A38-1CD2-4E24-B57D-B8FCD451B324}" type="presParOf" srcId="{72ACE9CA-2ADD-4FFF-BE17-1EF68E6700EB}" destId="{F0A5EA68-263D-4FB7-B774-F68EEBE0AB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C97F8-6948-4E48-B054-2FE8A4A246DC}" type="doc">
      <dgm:prSet loTypeId="urn:microsoft.com/office/officeart/2005/8/layout/gear1" loCatId="cycle" qsTypeId="urn:microsoft.com/office/officeart/2005/8/quickstyle/simple4" qsCatId="simple" csTypeId="urn:microsoft.com/office/officeart/2005/8/colors/colorful1" csCatId="colorful" phldr="1"/>
      <dgm:spPr/>
    </dgm:pt>
    <dgm:pt modelId="{5F74AB2D-BE75-4095-A9F9-2F67BF3E8736}">
      <dgm:prSet phldrT="[Text]"/>
      <dgm:spPr/>
      <dgm:t>
        <a:bodyPr/>
        <a:lstStyle/>
        <a:p>
          <a:r>
            <a:rPr lang="en-US" dirty="0" smtClean="0"/>
            <a:t>Unsupervised Learning</a:t>
          </a:r>
        </a:p>
        <a:p>
          <a:r>
            <a:rPr lang="en-US" dirty="0" smtClean="0"/>
            <a:t>“CLUSTERING”</a:t>
          </a:r>
        </a:p>
      </dgm:t>
    </dgm:pt>
    <dgm:pt modelId="{D4878F5B-BBC6-44B8-AB30-E598CE2D0466}" type="parTrans" cxnId="{5DA26837-6DE2-4BE5-964D-D4EA0FEB7050}">
      <dgm:prSet/>
      <dgm:spPr/>
      <dgm:t>
        <a:bodyPr/>
        <a:lstStyle/>
        <a:p>
          <a:endParaRPr lang="en-US"/>
        </a:p>
      </dgm:t>
    </dgm:pt>
    <dgm:pt modelId="{8C5F543C-ACCA-4BC5-B11D-0C2B2812F8C3}" type="sibTrans" cxnId="{5DA26837-6DE2-4BE5-964D-D4EA0FEB7050}">
      <dgm:prSet/>
      <dgm:spPr/>
      <dgm:t>
        <a:bodyPr/>
        <a:lstStyle/>
        <a:p>
          <a:endParaRPr lang="en-US"/>
        </a:p>
      </dgm:t>
    </dgm:pt>
    <dgm:pt modelId="{40FC4BAE-9554-43DD-B61C-7E5ABC7A4E29}">
      <dgm:prSet phldrT="[Text]"/>
      <dgm:spPr/>
      <dgm:t>
        <a:bodyPr/>
        <a:lstStyle/>
        <a:p>
          <a:r>
            <a:rPr lang="en-US" dirty="0" smtClean="0"/>
            <a:t>Gossip-based </a:t>
          </a:r>
        </a:p>
        <a:p>
          <a:r>
            <a:rPr lang="en-US" dirty="0" smtClean="0"/>
            <a:t>Peer Sampling</a:t>
          </a:r>
          <a:endParaRPr lang="en-US" dirty="0"/>
        </a:p>
      </dgm:t>
    </dgm:pt>
    <dgm:pt modelId="{D16F7F21-5C98-4236-B921-367635CE3CB8}" type="parTrans" cxnId="{CEC2EB48-B38F-4FCE-A2B8-2A3BCEE163D5}">
      <dgm:prSet/>
      <dgm:spPr/>
      <dgm:t>
        <a:bodyPr/>
        <a:lstStyle/>
        <a:p>
          <a:endParaRPr lang="en-US"/>
        </a:p>
      </dgm:t>
    </dgm:pt>
    <dgm:pt modelId="{0DD345F7-D25D-45CF-B416-DC70421975D6}" type="sibTrans" cxnId="{CEC2EB48-B38F-4FCE-A2B8-2A3BCEE163D5}">
      <dgm:prSet/>
      <dgm:spPr/>
      <dgm:t>
        <a:bodyPr/>
        <a:lstStyle/>
        <a:p>
          <a:endParaRPr lang="en-US"/>
        </a:p>
      </dgm:t>
    </dgm:pt>
    <dgm:pt modelId="{80F1F3F4-DB5F-45E8-9BA1-F12FEA266516}">
      <dgm:prSet phldrT="[Text]"/>
      <dgm:spPr/>
      <dgm:t>
        <a:bodyPr/>
        <a:lstStyle/>
        <a:p>
          <a:r>
            <a:rPr lang="en-US" dirty="0" smtClean="0"/>
            <a:t>Gossip-based</a:t>
          </a:r>
        </a:p>
        <a:p>
          <a:r>
            <a:rPr lang="en-US" dirty="0" smtClean="0"/>
            <a:t>Validation Overlay</a:t>
          </a:r>
          <a:endParaRPr lang="en-US" dirty="0"/>
        </a:p>
      </dgm:t>
    </dgm:pt>
    <dgm:pt modelId="{4E9BBBBB-FFB1-43CA-A581-7196EA3E72BC}" type="parTrans" cxnId="{5BF3DCE9-74FD-4726-9FBD-6BDD89BC8E8E}">
      <dgm:prSet/>
      <dgm:spPr/>
      <dgm:t>
        <a:bodyPr/>
        <a:lstStyle/>
        <a:p>
          <a:endParaRPr lang="en-US"/>
        </a:p>
      </dgm:t>
    </dgm:pt>
    <dgm:pt modelId="{88F16F48-A404-426B-B8DC-226F7574F915}" type="sibTrans" cxnId="{5BF3DCE9-74FD-4726-9FBD-6BDD89BC8E8E}">
      <dgm:prSet/>
      <dgm:spPr/>
      <dgm:t>
        <a:bodyPr/>
        <a:lstStyle/>
        <a:p>
          <a:endParaRPr lang="en-US"/>
        </a:p>
      </dgm:t>
    </dgm:pt>
    <dgm:pt modelId="{1443F633-AD14-4064-81B3-09A365469148}" type="pres">
      <dgm:prSet presAssocID="{0E1C97F8-6948-4E48-B054-2FE8A4A246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416898-003B-47FB-A816-2552670B387F}" type="pres">
      <dgm:prSet presAssocID="{5F74AB2D-BE75-4095-A9F9-2F67BF3E8736}" presName="gear1" presStyleLbl="node1" presStyleIdx="0" presStyleCnt="3" custScaleX="71746" custScaleY="76594" custLinFactNeighborX="-15758" custLinFactNeighborY="-434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383D9-40F0-4D38-A4FE-ACA1D5F1DD0D}" type="pres">
      <dgm:prSet presAssocID="{5F74AB2D-BE75-4095-A9F9-2F67BF3E8736}" presName="gear1srcNode" presStyleLbl="node1" presStyleIdx="0" presStyleCnt="3"/>
      <dgm:spPr/>
      <dgm:t>
        <a:bodyPr/>
        <a:lstStyle/>
        <a:p>
          <a:endParaRPr lang="en-US"/>
        </a:p>
      </dgm:t>
    </dgm:pt>
    <dgm:pt modelId="{BFD10B66-4C2A-474D-9C35-3B2B12E0A153}" type="pres">
      <dgm:prSet presAssocID="{5F74AB2D-BE75-4095-A9F9-2F67BF3E8736}" presName="gear1dstNode" presStyleLbl="node1" presStyleIdx="0" presStyleCnt="3"/>
      <dgm:spPr/>
      <dgm:t>
        <a:bodyPr/>
        <a:lstStyle/>
        <a:p>
          <a:endParaRPr lang="en-US"/>
        </a:p>
      </dgm:t>
    </dgm:pt>
    <dgm:pt modelId="{E5198C07-5BA3-48B4-8DA8-BB3C63451B9B}" type="pres">
      <dgm:prSet presAssocID="{40FC4BAE-9554-43DD-B61C-7E5ABC7A4E29}" presName="gear2" presStyleLbl="node1" presStyleIdx="1" presStyleCnt="3" custScaleX="104079" custScaleY="94392" custLinFactNeighborX="-17329" custLinFactNeighborY="200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31940-6625-41B9-8C03-51BA0A55DC4F}" type="pres">
      <dgm:prSet presAssocID="{40FC4BAE-9554-43DD-B61C-7E5ABC7A4E29}" presName="gear2srcNode" presStyleLbl="node1" presStyleIdx="1" presStyleCnt="3"/>
      <dgm:spPr/>
      <dgm:t>
        <a:bodyPr/>
        <a:lstStyle/>
        <a:p>
          <a:endParaRPr lang="en-US"/>
        </a:p>
      </dgm:t>
    </dgm:pt>
    <dgm:pt modelId="{7AA15EAB-9A1D-4B4E-9865-3EE979A87D92}" type="pres">
      <dgm:prSet presAssocID="{40FC4BAE-9554-43DD-B61C-7E5ABC7A4E29}" presName="gear2dstNode" presStyleLbl="node1" presStyleIdx="1" presStyleCnt="3"/>
      <dgm:spPr/>
      <dgm:t>
        <a:bodyPr/>
        <a:lstStyle/>
        <a:p>
          <a:endParaRPr lang="en-US"/>
        </a:p>
      </dgm:t>
    </dgm:pt>
    <dgm:pt modelId="{BD2A0860-83DC-46E8-897B-278C568FA30F}" type="pres">
      <dgm:prSet presAssocID="{80F1F3F4-DB5F-45E8-9BA1-F12FEA266516}" presName="gear3" presStyleLbl="node1" presStyleIdx="2" presStyleCnt="3" custScaleX="113021" custScaleY="112450" custLinFactNeighborX="-45047" custLinFactNeighborY="-29263"/>
      <dgm:spPr/>
      <dgm:t>
        <a:bodyPr/>
        <a:lstStyle/>
        <a:p>
          <a:endParaRPr lang="en-US"/>
        </a:p>
      </dgm:t>
    </dgm:pt>
    <dgm:pt modelId="{DA2C9449-9261-491F-970E-39F7BEFBBFDC}" type="pres">
      <dgm:prSet presAssocID="{80F1F3F4-DB5F-45E8-9BA1-F12FEA2665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44996-AEAD-4A95-98DF-C6C9A9567317}" type="pres">
      <dgm:prSet presAssocID="{80F1F3F4-DB5F-45E8-9BA1-F12FEA266516}" presName="gear3srcNode" presStyleLbl="node1" presStyleIdx="2" presStyleCnt="3"/>
      <dgm:spPr/>
      <dgm:t>
        <a:bodyPr/>
        <a:lstStyle/>
        <a:p>
          <a:endParaRPr lang="en-US"/>
        </a:p>
      </dgm:t>
    </dgm:pt>
    <dgm:pt modelId="{3F1ADF3E-F6EA-4020-84A7-D665932FC920}" type="pres">
      <dgm:prSet presAssocID="{80F1F3F4-DB5F-45E8-9BA1-F12FEA266516}" presName="gear3dstNode" presStyleLbl="node1" presStyleIdx="2" presStyleCnt="3"/>
      <dgm:spPr/>
      <dgm:t>
        <a:bodyPr/>
        <a:lstStyle/>
        <a:p>
          <a:endParaRPr lang="en-US"/>
        </a:p>
      </dgm:t>
    </dgm:pt>
    <dgm:pt modelId="{11A8A44F-295E-4CCE-93C8-47B01A4BA973}" type="pres">
      <dgm:prSet presAssocID="{8C5F543C-ACCA-4BC5-B11D-0C2B2812F8C3}" presName="connector1" presStyleLbl="sibTrans2D1" presStyleIdx="0" presStyleCnt="3" custScaleX="77926" custScaleY="77926" custLinFactNeighborX="-15141" custLinFactNeighborY="-32380"/>
      <dgm:spPr/>
      <dgm:t>
        <a:bodyPr/>
        <a:lstStyle/>
        <a:p>
          <a:endParaRPr lang="en-US"/>
        </a:p>
      </dgm:t>
    </dgm:pt>
    <dgm:pt modelId="{433F4F49-D7E8-4827-A871-A86C630AAB94}" type="pres">
      <dgm:prSet presAssocID="{0DD345F7-D25D-45CF-B416-DC70421975D6}" presName="connector2" presStyleLbl="sibTrans2D1" presStyleIdx="1" presStyleCnt="3" custAng="20924039" custLinFactNeighborX="-20286" custLinFactNeighborY="23727"/>
      <dgm:spPr/>
      <dgm:t>
        <a:bodyPr/>
        <a:lstStyle/>
        <a:p>
          <a:endParaRPr lang="en-US"/>
        </a:p>
      </dgm:t>
    </dgm:pt>
    <dgm:pt modelId="{8269EA21-B256-4E6A-8984-36D161A1E5B1}" type="pres">
      <dgm:prSet presAssocID="{88F16F48-A404-426B-B8DC-226F7574F915}" presName="connector3" presStyleLbl="sibTrans2D1" presStyleIdx="2" presStyleCnt="3" custLinFactNeighborX="-41756" custLinFactNeighborY="-2406"/>
      <dgm:spPr/>
      <dgm:t>
        <a:bodyPr/>
        <a:lstStyle/>
        <a:p>
          <a:endParaRPr lang="en-US"/>
        </a:p>
      </dgm:t>
    </dgm:pt>
  </dgm:ptLst>
  <dgm:cxnLst>
    <dgm:cxn modelId="{10109008-BD38-4F2B-83AB-4EAE4D8B33C9}" type="presOf" srcId="{8C5F543C-ACCA-4BC5-B11D-0C2B2812F8C3}" destId="{11A8A44F-295E-4CCE-93C8-47B01A4BA973}" srcOrd="0" destOrd="0" presId="urn:microsoft.com/office/officeart/2005/8/layout/gear1"/>
    <dgm:cxn modelId="{1F23BB60-05A2-4AE4-B868-9C176EA9875F}" type="presOf" srcId="{80F1F3F4-DB5F-45E8-9BA1-F12FEA266516}" destId="{DA2C9449-9261-491F-970E-39F7BEFBBFDC}" srcOrd="1" destOrd="0" presId="urn:microsoft.com/office/officeart/2005/8/layout/gear1"/>
    <dgm:cxn modelId="{DA6B31D5-9637-4AC8-8858-048127287834}" type="presOf" srcId="{40FC4BAE-9554-43DD-B61C-7E5ABC7A4E29}" destId="{E5198C07-5BA3-48B4-8DA8-BB3C63451B9B}" srcOrd="0" destOrd="0" presId="urn:microsoft.com/office/officeart/2005/8/layout/gear1"/>
    <dgm:cxn modelId="{C6E5A2B3-F8A5-4891-87ED-81FD15605187}" type="presOf" srcId="{5F74AB2D-BE75-4095-A9F9-2F67BF3E8736}" destId="{B60383D9-40F0-4D38-A4FE-ACA1D5F1DD0D}" srcOrd="1" destOrd="0" presId="urn:microsoft.com/office/officeart/2005/8/layout/gear1"/>
    <dgm:cxn modelId="{8119452F-9828-4588-AE89-E6563E56CA69}" type="presOf" srcId="{80F1F3F4-DB5F-45E8-9BA1-F12FEA266516}" destId="{BD2A0860-83DC-46E8-897B-278C568FA30F}" srcOrd="0" destOrd="0" presId="urn:microsoft.com/office/officeart/2005/8/layout/gear1"/>
    <dgm:cxn modelId="{5DA26837-6DE2-4BE5-964D-D4EA0FEB7050}" srcId="{0E1C97F8-6948-4E48-B054-2FE8A4A246DC}" destId="{5F74AB2D-BE75-4095-A9F9-2F67BF3E8736}" srcOrd="0" destOrd="0" parTransId="{D4878F5B-BBC6-44B8-AB30-E598CE2D0466}" sibTransId="{8C5F543C-ACCA-4BC5-B11D-0C2B2812F8C3}"/>
    <dgm:cxn modelId="{A1BDA265-5B35-467D-AEAB-A5C9919FB58D}" type="presOf" srcId="{0E1C97F8-6948-4E48-B054-2FE8A4A246DC}" destId="{1443F633-AD14-4064-81B3-09A365469148}" srcOrd="0" destOrd="0" presId="urn:microsoft.com/office/officeart/2005/8/layout/gear1"/>
    <dgm:cxn modelId="{CEC2EB48-B38F-4FCE-A2B8-2A3BCEE163D5}" srcId="{0E1C97F8-6948-4E48-B054-2FE8A4A246DC}" destId="{40FC4BAE-9554-43DD-B61C-7E5ABC7A4E29}" srcOrd="1" destOrd="0" parTransId="{D16F7F21-5C98-4236-B921-367635CE3CB8}" sibTransId="{0DD345F7-D25D-45CF-B416-DC70421975D6}"/>
    <dgm:cxn modelId="{40B90C1F-88DE-4162-996D-7F14D83EA985}" type="presOf" srcId="{5F74AB2D-BE75-4095-A9F9-2F67BF3E8736}" destId="{BFD10B66-4C2A-474D-9C35-3B2B12E0A153}" srcOrd="2" destOrd="0" presId="urn:microsoft.com/office/officeart/2005/8/layout/gear1"/>
    <dgm:cxn modelId="{A8EB865C-F9AD-4A23-8A41-3A1D387D320E}" type="presOf" srcId="{80F1F3F4-DB5F-45E8-9BA1-F12FEA266516}" destId="{3F1ADF3E-F6EA-4020-84A7-D665932FC920}" srcOrd="3" destOrd="0" presId="urn:microsoft.com/office/officeart/2005/8/layout/gear1"/>
    <dgm:cxn modelId="{486EF3D7-7C47-48C0-9523-563A96706EA7}" type="presOf" srcId="{88F16F48-A404-426B-B8DC-226F7574F915}" destId="{8269EA21-B256-4E6A-8984-36D161A1E5B1}" srcOrd="0" destOrd="0" presId="urn:microsoft.com/office/officeart/2005/8/layout/gear1"/>
    <dgm:cxn modelId="{3BF5BF46-35AF-42A6-90BF-9EB6D9032E7A}" type="presOf" srcId="{40FC4BAE-9554-43DD-B61C-7E5ABC7A4E29}" destId="{7AA15EAB-9A1D-4B4E-9865-3EE979A87D92}" srcOrd="2" destOrd="0" presId="urn:microsoft.com/office/officeart/2005/8/layout/gear1"/>
    <dgm:cxn modelId="{F78BC276-BB46-473E-B7AD-E9A47F752167}" type="presOf" srcId="{5F74AB2D-BE75-4095-A9F9-2F67BF3E8736}" destId="{02416898-003B-47FB-A816-2552670B387F}" srcOrd="0" destOrd="0" presId="urn:microsoft.com/office/officeart/2005/8/layout/gear1"/>
    <dgm:cxn modelId="{149523B6-56AB-48D7-94AF-73EE83C5579A}" type="presOf" srcId="{80F1F3F4-DB5F-45E8-9BA1-F12FEA266516}" destId="{0D444996-AEAD-4A95-98DF-C6C9A9567317}" srcOrd="2" destOrd="0" presId="urn:microsoft.com/office/officeart/2005/8/layout/gear1"/>
    <dgm:cxn modelId="{5DE94AFD-8D43-4234-B587-42C44564B8BD}" type="presOf" srcId="{40FC4BAE-9554-43DD-B61C-7E5ABC7A4E29}" destId="{B1C31940-6625-41B9-8C03-51BA0A55DC4F}" srcOrd="1" destOrd="0" presId="urn:microsoft.com/office/officeart/2005/8/layout/gear1"/>
    <dgm:cxn modelId="{3362BCAB-B448-44FF-8C5D-8F45ABD7C849}" type="presOf" srcId="{0DD345F7-D25D-45CF-B416-DC70421975D6}" destId="{433F4F49-D7E8-4827-A871-A86C630AAB94}" srcOrd="0" destOrd="0" presId="urn:microsoft.com/office/officeart/2005/8/layout/gear1"/>
    <dgm:cxn modelId="{5BF3DCE9-74FD-4726-9FBD-6BDD89BC8E8E}" srcId="{0E1C97F8-6948-4E48-B054-2FE8A4A246DC}" destId="{80F1F3F4-DB5F-45E8-9BA1-F12FEA266516}" srcOrd="2" destOrd="0" parTransId="{4E9BBBBB-FFB1-43CA-A581-7196EA3E72BC}" sibTransId="{88F16F48-A404-426B-B8DC-226F7574F915}"/>
    <dgm:cxn modelId="{5878346B-2B4D-4FCD-BACE-949D173D900B}" type="presParOf" srcId="{1443F633-AD14-4064-81B3-09A365469148}" destId="{02416898-003B-47FB-A816-2552670B387F}" srcOrd="0" destOrd="0" presId="urn:microsoft.com/office/officeart/2005/8/layout/gear1"/>
    <dgm:cxn modelId="{EB348988-CF66-4A03-83C0-DBA119D2A242}" type="presParOf" srcId="{1443F633-AD14-4064-81B3-09A365469148}" destId="{B60383D9-40F0-4D38-A4FE-ACA1D5F1DD0D}" srcOrd="1" destOrd="0" presId="urn:microsoft.com/office/officeart/2005/8/layout/gear1"/>
    <dgm:cxn modelId="{4C567D1D-5F73-4DD6-8D68-37004DFCD5D8}" type="presParOf" srcId="{1443F633-AD14-4064-81B3-09A365469148}" destId="{BFD10B66-4C2A-474D-9C35-3B2B12E0A153}" srcOrd="2" destOrd="0" presId="urn:microsoft.com/office/officeart/2005/8/layout/gear1"/>
    <dgm:cxn modelId="{997517AC-EDDE-4641-84F8-906D40EA26EA}" type="presParOf" srcId="{1443F633-AD14-4064-81B3-09A365469148}" destId="{E5198C07-5BA3-48B4-8DA8-BB3C63451B9B}" srcOrd="3" destOrd="0" presId="urn:microsoft.com/office/officeart/2005/8/layout/gear1"/>
    <dgm:cxn modelId="{F6D9C630-22DB-48F2-AF30-D412A4FA3F45}" type="presParOf" srcId="{1443F633-AD14-4064-81B3-09A365469148}" destId="{B1C31940-6625-41B9-8C03-51BA0A55DC4F}" srcOrd="4" destOrd="0" presId="urn:microsoft.com/office/officeart/2005/8/layout/gear1"/>
    <dgm:cxn modelId="{43A40A89-98EC-4FA0-8277-30C8AA59527D}" type="presParOf" srcId="{1443F633-AD14-4064-81B3-09A365469148}" destId="{7AA15EAB-9A1D-4B4E-9865-3EE979A87D92}" srcOrd="5" destOrd="0" presId="urn:microsoft.com/office/officeart/2005/8/layout/gear1"/>
    <dgm:cxn modelId="{48217E7B-2190-441D-9E6F-3E6FC8977126}" type="presParOf" srcId="{1443F633-AD14-4064-81B3-09A365469148}" destId="{BD2A0860-83DC-46E8-897B-278C568FA30F}" srcOrd="6" destOrd="0" presId="urn:microsoft.com/office/officeart/2005/8/layout/gear1"/>
    <dgm:cxn modelId="{CCCFE284-FE16-423C-A5FC-4BCC7F2548D3}" type="presParOf" srcId="{1443F633-AD14-4064-81B3-09A365469148}" destId="{DA2C9449-9261-491F-970E-39F7BEFBBFDC}" srcOrd="7" destOrd="0" presId="urn:microsoft.com/office/officeart/2005/8/layout/gear1"/>
    <dgm:cxn modelId="{D86963BF-957A-4FD5-A2E2-AE2F7FAB45CC}" type="presParOf" srcId="{1443F633-AD14-4064-81B3-09A365469148}" destId="{0D444996-AEAD-4A95-98DF-C6C9A9567317}" srcOrd="8" destOrd="0" presId="urn:microsoft.com/office/officeart/2005/8/layout/gear1"/>
    <dgm:cxn modelId="{18BE038E-2B8A-4F0B-A7FB-EF93CBB507FF}" type="presParOf" srcId="{1443F633-AD14-4064-81B3-09A365469148}" destId="{3F1ADF3E-F6EA-4020-84A7-D665932FC920}" srcOrd="9" destOrd="0" presId="urn:microsoft.com/office/officeart/2005/8/layout/gear1"/>
    <dgm:cxn modelId="{3DCC98A5-2119-4D9F-BBF5-AC257FFDA826}" type="presParOf" srcId="{1443F633-AD14-4064-81B3-09A365469148}" destId="{11A8A44F-295E-4CCE-93C8-47B01A4BA973}" srcOrd="10" destOrd="0" presId="urn:microsoft.com/office/officeart/2005/8/layout/gear1"/>
    <dgm:cxn modelId="{0DE77A36-FF00-4CE8-805B-0E9C3EF1F675}" type="presParOf" srcId="{1443F633-AD14-4064-81B3-09A365469148}" destId="{433F4F49-D7E8-4827-A871-A86C630AAB94}" srcOrd="11" destOrd="0" presId="urn:microsoft.com/office/officeart/2005/8/layout/gear1"/>
    <dgm:cxn modelId="{E3A5C580-31A5-4778-8EB2-E449F2EF1981}" type="presParOf" srcId="{1443F633-AD14-4064-81B3-09A365469148}" destId="{8269EA21-B256-4E6A-8984-36D161A1E5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93AD9-015E-43B6-AC10-A94E6F366FB9}">
      <dsp:nvSpPr>
        <dsp:cNvPr id="0" name=""/>
        <dsp:cNvSpPr/>
      </dsp:nvSpPr>
      <dsp:spPr>
        <a:xfrm>
          <a:off x="0" y="533400"/>
          <a:ext cx="4257675" cy="425767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11BB0-F835-4E86-B266-18691425E5E9}">
      <dsp:nvSpPr>
        <dsp:cNvPr id="0" name=""/>
        <dsp:cNvSpPr/>
      </dsp:nvSpPr>
      <dsp:spPr>
        <a:xfrm>
          <a:off x="404479" y="904541"/>
          <a:ext cx="1660493" cy="16604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OSNs Providers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Report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</a:t>
          </a:r>
          <a:r>
            <a:rPr lang="en-US" sz="1600" kern="1200" baseline="0" dirty="0" smtClean="0"/>
            <a:t>URL Blacklisting</a:t>
          </a:r>
          <a:endParaRPr lang="en-US" sz="1600" kern="1200" dirty="0" smtClean="0"/>
        </a:p>
      </dsp:txBody>
      <dsp:txXfrm>
        <a:off x="485538" y="985600"/>
        <a:ext cx="1498375" cy="1498375"/>
      </dsp:txXfrm>
    </dsp:sp>
    <dsp:sp modelId="{C2B51BD5-5A4F-4365-A76C-D59BBBE62C86}">
      <dsp:nvSpPr>
        <dsp:cNvPr id="0" name=""/>
        <dsp:cNvSpPr/>
      </dsp:nvSpPr>
      <dsp:spPr>
        <a:xfrm>
          <a:off x="2192702" y="904541"/>
          <a:ext cx="1660493" cy="16604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Graph Analysis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Users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URLs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2273761" y="985600"/>
        <a:ext cx="1498375" cy="1498375"/>
      </dsp:txXfrm>
    </dsp:sp>
    <dsp:sp modelId="{73A91614-9B3D-43BA-AA9F-AEAC86EAE993}">
      <dsp:nvSpPr>
        <dsp:cNvPr id="0" name=""/>
        <dsp:cNvSpPr/>
      </dsp:nvSpPr>
      <dsp:spPr>
        <a:xfrm>
          <a:off x="404479" y="2692765"/>
          <a:ext cx="1660493" cy="16604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Content Analysis</a:t>
          </a:r>
        </a:p>
      </dsp:txBody>
      <dsp:txXfrm>
        <a:off x="485538" y="2773824"/>
        <a:ext cx="1498375" cy="1498375"/>
      </dsp:txXfrm>
    </dsp:sp>
    <dsp:sp modelId="{F0A5EA68-263D-4FB7-B774-F68EEBE0AB0A}">
      <dsp:nvSpPr>
        <dsp:cNvPr id="0" name=""/>
        <dsp:cNvSpPr/>
      </dsp:nvSpPr>
      <dsp:spPr>
        <a:xfrm>
          <a:off x="2192702" y="2692765"/>
          <a:ext cx="1660493" cy="16604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Hybrid</a:t>
          </a:r>
          <a:endParaRPr lang="en-US" sz="3000" kern="1200" dirty="0"/>
        </a:p>
      </dsp:txBody>
      <dsp:txXfrm>
        <a:off x="2273761" y="2773824"/>
        <a:ext cx="1498375" cy="1498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6898-003B-47FB-A816-2552670B387F}">
      <dsp:nvSpPr>
        <dsp:cNvPr id="0" name=""/>
        <dsp:cNvSpPr/>
      </dsp:nvSpPr>
      <dsp:spPr>
        <a:xfrm>
          <a:off x="1959001" y="1484430"/>
          <a:ext cx="1713918" cy="182973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Unsupervised Learning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“CLUSTERING”</a:t>
          </a:r>
        </a:p>
      </dsp:txBody>
      <dsp:txXfrm>
        <a:off x="2303575" y="1905341"/>
        <a:ext cx="1024770" cy="955402"/>
      </dsp:txXfrm>
    </dsp:sp>
    <dsp:sp modelId="{E5198C07-5BA3-48B4-8DA8-BB3C63451B9B}">
      <dsp:nvSpPr>
        <dsp:cNvPr id="0" name=""/>
        <dsp:cNvSpPr/>
      </dsp:nvSpPr>
      <dsp:spPr>
        <a:xfrm>
          <a:off x="271575" y="2075045"/>
          <a:ext cx="1808226" cy="1639928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Gossip-based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Peer Sampling</a:t>
          </a:r>
          <a:endParaRPr lang="en-US" sz="1000" kern="1200" dirty="0"/>
        </a:p>
      </dsp:txBody>
      <dsp:txXfrm>
        <a:off x="708896" y="2490397"/>
        <a:ext cx="933584" cy="809224"/>
      </dsp:txXfrm>
    </dsp:sp>
    <dsp:sp modelId="{BD2A0860-83DC-46E8-897B-278C568FA30F}">
      <dsp:nvSpPr>
        <dsp:cNvPr id="0" name=""/>
        <dsp:cNvSpPr/>
      </dsp:nvSpPr>
      <dsp:spPr>
        <a:xfrm rot="20700000">
          <a:off x="529416" y="216880"/>
          <a:ext cx="1927466" cy="1910631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Gossip-based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Validation Overlay</a:t>
          </a:r>
          <a:endParaRPr lang="en-US" sz="1000" kern="1200" dirty="0"/>
        </a:p>
      </dsp:txBody>
      <dsp:txXfrm rot="-20700000">
        <a:off x="953164" y="634939"/>
        <a:ext cx="1079969" cy="1074513"/>
      </dsp:txXfrm>
    </dsp:sp>
    <dsp:sp modelId="{11A8A44F-295E-4CCE-93C8-47B01A4BA973}">
      <dsp:nvSpPr>
        <dsp:cNvPr id="0" name=""/>
        <dsp:cNvSpPr/>
      </dsp:nvSpPr>
      <dsp:spPr>
        <a:xfrm>
          <a:off x="1690422" y="1228538"/>
          <a:ext cx="2382785" cy="2382785"/>
        </a:xfrm>
        <a:prstGeom prst="circularArrow">
          <a:avLst>
            <a:gd name="adj1" fmla="val 4688"/>
            <a:gd name="adj2" fmla="val 299029"/>
            <a:gd name="adj3" fmla="val 2519661"/>
            <a:gd name="adj4" fmla="val 1585376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F4F49-D7E8-4827-A871-A86C630AAB94}">
      <dsp:nvSpPr>
        <dsp:cNvPr id="0" name=""/>
        <dsp:cNvSpPr/>
      </dsp:nvSpPr>
      <dsp:spPr>
        <a:xfrm rot="20924039">
          <a:off x="-150290" y="1819998"/>
          <a:ext cx="2221649" cy="2221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EA21-B256-4E6A-8984-36D161A1E5B1}">
      <dsp:nvSpPr>
        <dsp:cNvPr id="0" name=""/>
        <dsp:cNvSpPr/>
      </dsp:nvSpPr>
      <dsp:spPr>
        <a:xfrm>
          <a:off x="187208" y="48187"/>
          <a:ext cx="2395385" cy="23953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1F522-7C39-614D-B091-6D3497BF7A22}" type="datetimeFigureOut">
              <a:rPr lang="en-US" smtClean="0"/>
              <a:t>26/01/16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F68FD-B172-F74A-B9EC-2B49E845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7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B759-2C63-468F-8D4E-F44D9A92D92F}" type="datetimeFigureOut">
              <a:rPr lang="en-US" smtClean="0"/>
              <a:t>26/01/16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some examples of famous OSNs attacks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Fake Apps: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malware and post updates on a user’s newsfeed, spreading the attack.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DISLIKE button example.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Spam: Spoofed URLs that looks like original web sites, even it becomes harder with the shortened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2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OSNs Providers:</a:t>
            </a:r>
            <a:r>
              <a:rPr lang="en-US" baseline="0" dirty="0" smtClean="0"/>
              <a:t> report and having many URLS in a post/message. Analyzing URLs and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in new apps.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4" name="Picture 13" descr="cen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3" y="-12700"/>
            <a:ext cx="198625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1509086" cy="232710"/>
          </a:xfrm>
        </p:spPr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4400" dirty="0"/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sz="2000" baseline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35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71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800599" y="-2590801"/>
            <a:ext cx="1219201" cy="7467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315200" cy="12192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981200"/>
            <a:ext cx="7716838" cy="4419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1509086" cy="232710"/>
          </a:xfrm>
        </p:spPr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6200000">
            <a:off x="6032064" y="-1356876"/>
            <a:ext cx="1450260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67600" y="6477000"/>
            <a:ext cx="1509086" cy="232710"/>
          </a:xfrm>
        </p:spPr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Freeform 14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Freeform 15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629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/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849727" y="3923851"/>
            <a:ext cx="667512" cy="4319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639740" y="-1566294"/>
            <a:ext cx="668595" cy="4292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marL="0" lvl="0" indent="0" algn="ctr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marL="0" lvl="0" indent="0" algn="ctr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2357120"/>
            <a:ext cx="3748088" cy="214376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3600" b="0" dirty="0"/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1509086" cy="232710"/>
          </a:xfrm>
        </p:spPr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 rotWithShape="1">
          <a:blip r:embed="rId17"/>
          <a:srcRect t="1703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6668"/>
          <a:stretch/>
        </p:blipFill>
        <p:spPr>
          <a:xfrm>
            <a:off x="-25400" y="0"/>
            <a:ext cx="2152254" cy="11429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00800"/>
            <a:ext cx="150908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enter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" y="-29160"/>
            <a:ext cx="1316149" cy="7573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82" r:id="rId3"/>
    <p:sldLayoutId id="2147483685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61" r:id="rId10"/>
    <p:sldLayoutId id="2147483670" r:id="rId11"/>
    <p:sldLayoutId id="2147483683" r:id="rId12"/>
    <p:sldLayoutId id="2147483684" r:id="rId13"/>
    <p:sldLayoutId id="2147483673" r:id="rId14"/>
    <p:sldLayoutId id="2147483674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0"/>
        </a:buBlip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2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9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33917">
            <a:off x="152465" y="3010925"/>
            <a:ext cx="8266176" cy="1612607"/>
          </a:xfrm>
        </p:spPr>
        <p:txBody>
          <a:bodyPr/>
          <a:lstStyle/>
          <a:p>
            <a:pPr algn="ctr"/>
            <a:r>
              <a:rPr lang="en-US" sz="3600" dirty="0" smtClean="0"/>
              <a:t>DLSAS: Distributed Large Scale Anti-Spam for DOSNs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Amira Soliman</a:t>
            </a:r>
          </a:p>
          <a:p>
            <a:pPr algn="ctr"/>
            <a:r>
              <a:rPr lang="en-US" dirty="0" err="1" smtClean="0"/>
              <a:t>iSocial</a:t>
            </a:r>
            <a:r>
              <a:rPr lang="en-US" dirty="0" smtClean="0"/>
              <a:t> meeting, Italy</a:t>
            </a:r>
          </a:p>
          <a:p>
            <a:pPr algn="ctr"/>
            <a:r>
              <a:rPr lang="en-US" dirty="0" smtClean="0"/>
              <a:t>28-29 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971800" y="2057400"/>
            <a:ext cx="5867400" cy="37338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DOSNs: The Wisdom of The Crowds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10</a:t>
            </a:fld>
            <a:endParaRPr lang="en-US"/>
          </a:p>
        </p:txBody>
      </p:sp>
      <p:pic>
        <p:nvPicPr>
          <p:cNvPr id="51" name="Picture 5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027475" y="2346684"/>
            <a:ext cx="433602" cy="543324"/>
          </a:xfrm>
          <a:prstGeom prst="rect">
            <a:avLst/>
          </a:prstGeom>
        </p:spPr>
      </p:pic>
      <p:pic>
        <p:nvPicPr>
          <p:cNvPr id="52" name="Picture 51" descr="girl-geek-listening-to-music-dancing-37624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4302" y="4106854"/>
            <a:ext cx="403115" cy="433191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rot="10800000" flipV="1">
            <a:off x="7354302" y="2729332"/>
            <a:ext cx="790552" cy="459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275246" y="3265034"/>
            <a:ext cx="948662" cy="306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" descr="C:\Users\Amira\Dropbox\Italy Internship\DIVa_ver2\Fig1\arts_females_190217_tn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7689" y="3265034"/>
            <a:ext cx="643563" cy="546164"/>
          </a:xfrm>
          <a:prstGeom prst="rect">
            <a:avLst/>
          </a:prstGeom>
          <a:noFill/>
        </p:spPr>
      </p:pic>
      <p:cxnSp>
        <p:nvCxnSpPr>
          <p:cNvPr id="56" name="Straight Connector 55"/>
          <p:cNvCxnSpPr>
            <a:stCxn id="51" idx="2"/>
          </p:cNvCxnSpPr>
          <p:nvPr/>
        </p:nvCxnSpPr>
        <p:spPr>
          <a:xfrm rot="16200000" flipH="1">
            <a:off x="8009579" y="3124705"/>
            <a:ext cx="528082" cy="58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7625317" y="3866815"/>
            <a:ext cx="382644" cy="23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musi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8080" y="2775556"/>
            <a:ext cx="553386" cy="719064"/>
          </a:xfrm>
          <a:prstGeom prst="rect">
            <a:avLst/>
          </a:prstGeom>
        </p:spPr>
      </p:pic>
      <p:pic>
        <p:nvPicPr>
          <p:cNvPr id="59" name="Picture 3" descr="C:\Users\Amira\Dropbox\Italy Internship\DIVa_ver2\Fig1\nerd-geek-leaning-empty-block-clipart-picture-cartoon-character-3592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9562" y="3724208"/>
            <a:ext cx="470785" cy="529818"/>
          </a:xfrm>
          <a:prstGeom prst="rect">
            <a:avLst/>
          </a:prstGeom>
          <a:noFill/>
        </p:spPr>
      </p:pic>
      <p:cxnSp>
        <p:nvCxnSpPr>
          <p:cNvPr id="60" name="Straight Connector 59"/>
          <p:cNvCxnSpPr/>
          <p:nvPr/>
        </p:nvCxnSpPr>
        <p:spPr>
          <a:xfrm rot="5400000">
            <a:off x="6858669" y="3532906"/>
            <a:ext cx="306116" cy="158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029684" y="3743993"/>
            <a:ext cx="688763" cy="118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69567" y="4183382"/>
            <a:ext cx="395276" cy="14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2" idx="2"/>
            <a:endCxn id="65" idx="0"/>
          </p:cNvCxnSpPr>
          <p:nvPr/>
        </p:nvCxnSpPr>
        <p:spPr>
          <a:xfrm rot="16200000" flipH="1">
            <a:off x="7407614" y="4688288"/>
            <a:ext cx="332100" cy="3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6721860" y="4948671"/>
            <a:ext cx="790552" cy="15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tud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4302" y="4872143"/>
            <a:ext cx="474332" cy="489114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rot="10800000" flipV="1">
            <a:off x="6721860" y="4489498"/>
            <a:ext cx="711496" cy="38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9" idx="2"/>
          </p:cNvCxnSpPr>
          <p:nvPr/>
        </p:nvCxnSpPr>
        <p:spPr>
          <a:xfrm rot="5400000">
            <a:off x="6582048" y="4409651"/>
            <a:ext cx="388532" cy="7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089418" y="4183382"/>
            <a:ext cx="632442" cy="40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5" idx="2"/>
          </p:cNvCxnSpPr>
          <p:nvPr/>
        </p:nvCxnSpPr>
        <p:spPr>
          <a:xfrm rot="16200000" flipH="1">
            <a:off x="5934624" y="4322073"/>
            <a:ext cx="588233" cy="511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teacher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6584" y="4566027"/>
            <a:ext cx="498303" cy="459292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6026176" y="4259910"/>
            <a:ext cx="1343938" cy="15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456976" y="4948671"/>
            <a:ext cx="948662" cy="229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140756" y="4259910"/>
            <a:ext cx="1264884" cy="61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40756" y="4259910"/>
            <a:ext cx="711496" cy="1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graduate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694142" y="3724208"/>
            <a:ext cx="557295" cy="559701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rot="10800000" flipV="1">
            <a:off x="3638707" y="3724206"/>
            <a:ext cx="632442" cy="45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8" idx="2"/>
            <a:endCxn id="83" idx="0"/>
          </p:cNvCxnSpPr>
          <p:nvPr/>
        </p:nvCxnSpPr>
        <p:spPr>
          <a:xfrm rot="16200000" flipH="1">
            <a:off x="3370296" y="4565322"/>
            <a:ext cx="497293" cy="39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717761" y="5178259"/>
            <a:ext cx="1422995" cy="1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7" idx="2"/>
            <a:endCxn id="84" idx="0"/>
          </p:cNvCxnSpPr>
          <p:nvPr/>
        </p:nvCxnSpPr>
        <p:spPr>
          <a:xfrm rot="16200000" flipH="1">
            <a:off x="4938540" y="4472355"/>
            <a:ext cx="406549" cy="239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476366" y="3756156"/>
            <a:ext cx="459174" cy="395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90" idx="2"/>
          </p:cNvCxnSpPr>
          <p:nvPr/>
        </p:nvCxnSpPr>
        <p:spPr>
          <a:xfrm rot="5400000">
            <a:off x="3328911" y="4102000"/>
            <a:ext cx="1386055" cy="766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V="1">
            <a:off x="3717768" y="4259910"/>
            <a:ext cx="1264878" cy="841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" descr="C:\Users\Amira\Dropbox\Italy Internship\DIVa_ver2\Fig1\doctor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1541" y="4833735"/>
            <a:ext cx="474331" cy="497584"/>
          </a:xfrm>
          <a:prstGeom prst="rect">
            <a:avLst/>
          </a:prstGeom>
          <a:noFill/>
        </p:spPr>
      </p:pic>
      <p:pic>
        <p:nvPicPr>
          <p:cNvPr id="84" name="Picture 5" descr="C:\Users\Amira\Dropbox\Italy Internship\DIVa_ver2\Fig1\nurse-presenting-2328219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1700" y="4795615"/>
            <a:ext cx="400194" cy="500127"/>
          </a:xfrm>
          <a:prstGeom prst="rect">
            <a:avLst/>
          </a:prstGeom>
          <a:noFill/>
        </p:spPr>
      </p:pic>
      <p:cxnSp>
        <p:nvCxnSpPr>
          <p:cNvPr id="85" name="Straight Connector 84"/>
          <p:cNvCxnSpPr/>
          <p:nvPr/>
        </p:nvCxnSpPr>
        <p:spPr>
          <a:xfrm rot="10800000">
            <a:off x="3717761" y="4259910"/>
            <a:ext cx="1422995" cy="841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717761" y="4259910"/>
            <a:ext cx="1185828" cy="1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7" descr="C:\Users\Amira\Dropbox\Italy Internship\DIVa_ver2\Fig1\doctor-tools-clipart-doctor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745480" y="3800737"/>
            <a:ext cx="552701" cy="588329"/>
          </a:xfrm>
          <a:prstGeom prst="rect">
            <a:avLst/>
          </a:prstGeom>
          <a:noFill/>
        </p:spPr>
      </p:pic>
      <p:pic>
        <p:nvPicPr>
          <p:cNvPr id="88" name="Picture 87" descr="doc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01541" y="3953794"/>
            <a:ext cx="395276" cy="382644"/>
          </a:xfrm>
          <a:prstGeom prst="rect">
            <a:avLst/>
          </a:prstGeom>
        </p:spPr>
      </p:pic>
      <p:cxnSp>
        <p:nvCxnSpPr>
          <p:cNvPr id="89" name="Straight Connector 88"/>
          <p:cNvCxnSpPr/>
          <p:nvPr/>
        </p:nvCxnSpPr>
        <p:spPr>
          <a:xfrm rot="16200000" flipH="1">
            <a:off x="4238763" y="3970488"/>
            <a:ext cx="1071406" cy="711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4" descr="C:\Users\Amira\Dropbox\Italy Internship\DIVa_ver2\Fig1\nurse9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2093" y="3265034"/>
            <a:ext cx="426154" cy="527168"/>
          </a:xfrm>
          <a:prstGeom prst="rect">
            <a:avLst/>
          </a:prstGeom>
          <a:noFill/>
        </p:spPr>
      </p:pic>
      <p:grpSp>
        <p:nvGrpSpPr>
          <p:cNvPr id="98" name="Group 97"/>
          <p:cNvGrpSpPr/>
          <p:nvPr/>
        </p:nvGrpSpPr>
        <p:grpSpPr>
          <a:xfrm>
            <a:off x="2895600" y="2209800"/>
            <a:ext cx="5791200" cy="3352800"/>
            <a:chOff x="2895600" y="2209800"/>
            <a:chExt cx="5791200" cy="3352800"/>
          </a:xfrm>
        </p:grpSpPr>
        <p:sp>
          <p:nvSpPr>
            <p:cNvPr id="91" name="Freeform 90"/>
            <p:cNvSpPr/>
            <p:nvPr/>
          </p:nvSpPr>
          <p:spPr>
            <a:xfrm>
              <a:off x="6426715" y="2209800"/>
              <a:ext cx="2260085" cy="2467620"/>
            </a:xfrm>
            <a:custGeom>
              <a:avLst/>
              <a:gdLst>
                <a:gd name="connsiteX0" fmla="*/ 1600199 w 2042318"/>
                <a:gd name="connsiteY0" fmla="*/ 42069 h 2303463"/>
                <a:gd name="connsiteX1" fmla="*/ 695324 w 2042318"/>
                <a:gd name="connsiteY1" fmla="*/ 480219 h 2303463"/>
                <a:gd name="connsiteX2" fmla="*/ 395287 w 2042318"/>
                <a:gd name="connsiteY2" fmla="*/ 1032669 h 2303463"/>
                <a:gd name="connsiteX3" fmla="*/ 4762 w 2042318"/>
                <a:gd name="connsiteY3" fmla="*/ 1566069 h 2303463"/>
                <a:gd name="connsiteX4" fmla="*/ 366712 w 2042318"/>
                <a:gd name="connsiteY4" fmla="*/ 2008982 h 2303463"/>
                <a:gd name="connsiteX5" fmla="*/ 1109662 w 2042318"/>
                <a:gd name="connsiteY5" fmla="*/ 2237582 h 2303463"/>
                <a:gd name="connsiteX6" fmla="*/ 1666874 w 2042318"/>
                <a:gd name="connsiteY6" fmla="*/ 1613694 h 2303463"/>
                <a:gd name="connsiteX7" fmla="*/ 1995487 w 2042318"/>
                <a:gd name="connsiteY7" fmla="*/ 1523207 h 2303463"/>
                <a:gd name="connsiteX8" fmla="*/ 1947862 w 2042318"/>
                <a:gd name="connsiteY8" fmla="*/ 885032 h 2303463"/>
                <a:gd name="connsiteX9" fmla="*/ 1924049 w 2042318"/>
                <a:gd name="connsiteY9" fmla="*/ 227807 h 2303463"/>
                <a:gd name="connsiteX10" fmla="*/ 1600199 w 2042318"/>
                <a:gd name="connsiteY10" fmla="*/ 42069 h 230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2318" h="2303463">
                  <a:moveTo>
                    <a:pt x="1600199" y="42069"/>
                  </a:moveTo>
                  <a:cubicBezTo>
                    <a:pt x="1395411" y="84138"/>
                    <a:pt x="896143" y="315119"/>
                    <a:pt x="695324" y="480219"/>
                  </a:cubicBezTo>
                  <a:cubicBezTo>
                    <a:pt x="494505" y="645319"/>
                    <a:pt x="510381" y="851694"/>
                    <a:pt x="395287" y="1032669"/>
                  </a:cubicBezTo>
                  <a:cubicBezTo>
                    <a:pt x="280193" y="1213644"/>
                    <a:pt x="9524" y="1403350"/>
                    <a:pt x="4762" y="1566069"/>
                  </a:cubicBezTo>
                  <a:cubicBezTo>
                    <a:pt x="0" y="1728788"/>
                    <a:pt x="182562" y="1897063"/>
                    <a:pt x="366712" y="2008982"/>
                  </a:cubicBezTo>
                  <a:cubicBezTo>
                    <a:pt x="550862" y="2120901"/>
                    <a:pt x="892968" y="2303463"/>
                    <a:pt x="1109662" y="2237582"/>
                  </a:cubicBezTo>
                  <a:cubicBezTo>
                    <a:pt x="1326356" y="2171701"/>
                    <a:pt x="1519236" y="1732757"/>
                    <a:pt x="1666874" y="1613694"/>
                  </a:cubicBezTo>
                  <a:cubicBezTo>
                    <a:pt x="1814512" y="1494631"/>
                    <a:pt x="1948656" y="1644651"/>
                    <a:pt x="1995487" y="1523207"/>
                  </a:cubicBezTo>
                  <a:cubicBezTo>
                    <a:pt x="2042318" y="1401763"/>
                    <a:pt x="1959768" y="1100932"/>
                    <a:pt x="1947862" y="885032"/>
                  </a:cubicBezTo>
                  <a:cubicBezTo>
                    <a:pt x="1935956" y="669132"/>
                    <a:pt x="1978818" y="369094"/>
                    <a:pt x="1924049" y="227807"/>
                  </a:cubicBezTo>
                  <a:cubicBezTo>
                    <a:pt x="1869280" y="86520"/>
                    <a:pt x="1804987" y="0"/>
                    <a:pt x="1600199" y="4206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95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472306" y="3547352"/>
              <a:ext cx="3574148" cy="1982939"/>
            </a:xfrm>
            <a:custGeom>
              <a:avLst/>
              <a:gdLst>
                <a:gd name="connsiteX0" fmla="*/ 3118644 w 3229768"/>
                <a:gd name="connsiteY0" fmla="*/ 895350 h 1851025"/>
                <a:gd name="connsiteX1" fmla="*/ 3171031 w 3229768"/>
                <a:gd name="connsiteY1" fmla="*/ 1547813 h 1851025"/>
                <a:gd name="connsiteX2" fmla="*/ 2766219 w 3229768"/>
                <a:gd name="connsiteY2" fmla="*/ 1819275 h 1851025"/>
                <a:gd name="connsiteX3" fmla="*/ 1413669 w 3229768"/>
                <a:gd name="connsiteY3" fmla="*/ 1357313 h 1851025"/>
                <a:gd name="connsiteX4" fmla="*/ 161131 w 3229768"/>
                <a:gd name="connsiteY4" fmla="*/ 762000 h 1851025"/>
                <a:gd name="connsiteX5" fmla="*/ 446881 w 3229768"/>
                <a:gd name="connsiteY5" fmla="*/ 142875 h 1851025"/>
                <a:gd name="connsiteX6" fmla="*/ 1966119 w 3229768"/>
                <a:gd name="connsiteY6" fmla="*/ 76200 h 1851025"/>
                <a:gd name="connsiteX7" fmla="*/ 2971006 w 3229768"/>
                <a:gd name="connsiteY7" fmla="*/ 600075 h 1851025"/>
                <a:gd name="connsiteX8" fmla="*/ 3118644 w 3229768"/>
                <a:gd name="connsiteY8" fmla="*/ 895350 h 1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768" h="1851025">
                  <a:moveTo>
                    <a:pt x="3118644" y="895350"/>
                  </a:moveTo>
                  <a:cubicBezTo>
                    <a:pt x="3151982" y="1053306"/>
                    <a:pt x="3229768" y="1393826"/>
                    <a:pt x="3171031" y="1547813"/>
                  </a:cubicBezTo>
                  <a:cubicBezTo>
                    <a:pt x="3112294" y="1701800"/>
                    <a:pt x="3059113" y="1851025"/>
                    <a:pt x="2766219" y="1819275"/>
                  </a:cubicBezTo>
                  <a:cubicBezTo>
                    <a:pt x="2473325" y="1787525"/>
                    <a:pt x="1847850" y="1533525"/>
                    <a:pt x="1413669" y="1357313"/>
                  </a:cubicBezTo>
                  <a:cubicBezTo>
                    <a:pt x="979488" y="1181101"/>
                    <a:pt x="322262" y="964406"/>
                    <a:pt x="161131" y="762000"/>
                  </a:cubicBezTo>
                  <a:cubicBezTo>
                    <a:pt x="0" y="559594"/>
                    <a:pt x="146050" y="257175"/>
                    <a:pt x="446881" y="142875"/>
                  </a:cubicBezTo>
                  <a:cubicBezTo>
                    <a:pt x="747712" y="28575"/>
                    <a:pt x="1545432" y="0"/>
                    <a:pt x="1966119" y="76200"/>
                  </a:cubicBezTo>
                  <a:cubicBezTo>
                    <a:pt x="2386806" y="152400"/>
                    <a:pt x="2778125" y="460375"/>
                    <a:pt x="2971006" y="600075"/>
                  </a:cubicBezTo>
                  <a:cubicBezTo>
                    <a:pt x="3163887" y="739775"/>
                    <a:pt x="3085307" y="737394"/>
                    <a:pt x="3118644" y="89535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95600" y="3066072"/>
              <a:ext cx="3057659" cy="2496528"/>
            </a:xfrm>
            <a:custGeom>
              <a:avLst/>
              <a:gdLst>
                <a:gd name="connsiteX0" fmla="*/ 1221581 w 2763044"/>
                <a:gd name="connsiteY0" fmla="*/ 100012 h 2330450"/>
                <a:gd name="connsiteX1" fmla="*/ 2088356 w 2763044"/>
                <a:gd name="connsiteY1" fmla="*/ 390525 h 2330450"/>
                <a:gd name="connsiteX2" fmla="*/ 2293144 w 2763044"/>
                <a:gd name="connsiteY2" fmla="*/ 1266825 h 2330450"/>
                <a:gd name="connsiteX3" fmla="*/ 2436019 w 2763044"/>
                <a:gd name="connsiteY3" fmla="*/ 2143125 h 2330450"/>
                <a:gd name="connsiteX4" fmla="*/ 330994 w 2763044"/>
                <a:gd name="connsiteY4" fmla="*/ 2228850 h 2330450"/>
                <a:gd name="connsiteX5" fmla="*/ 450056 w 2763044"/>
                <a:gd name="connsiteY5" fmla="*/ 1533525 h 2330450"/>
                <a:gd name="connsiteX6" fmla="*/ 321469 w 2763044"/>
                <a:gd name="connsiteY6" fmla="*/ 990600 h 2330450"/>
                <a:gd name="connsiteX7" fmla="*/ 1221581 w 2763044"/>
                <a:gd name="connsiteY7" fmla="*/ 100012 h 233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3044" h="2330450">
                  <a:moveTo>
                    <a:pt x="1221581" y="100012"/>
                  </a:moveTo>
                  <a:cubicBezTo>
                    <a:pt x="1516062" y="0"/>
                    <a:pt x="1909762" y="196056"/>
                    <a:pt x="2088356" y="390525"/>
                  </a:cubicBezTo>
                  <a:cubicBezTo>
                    <a:pt x="2266950" y="584994"/>
                    <a:pt x="2235200" y="974725"/>
                    <a:pt x="2293144" y="1266825"/>
                  </a:cubicBezTo>
                  <a:cubicBezTo>
                    <a:pt x="2351088" y="1558925"/>
                    <a:pt x="2763044" y="1982787"/>
                    <a:pt x="2436019" y="2143125"/>
                  </a:cubicBezTo>
                  <a:cubicBezTo>
                    <a:pt x="2108994" y="2303463"/>
                    <a:pt x="661988" y="2330450"/>
                    <a:pt x="330994" y="2228850"/>
                  </a:cubicBezTo>
                  <a:cubicBezTo>
                    <a:pt x="0" y="2127250"/>
                    <a:pt x="451644" y="1739900"/>
                    <a:pt x="450056" y="1533525"/>
                  </a:cubicBezTo>
                  <a:cubicBezTo>
                    <a:pt x="448469" y="1327150"/>
                    <a:pt x="193675" y="1228725"/>
                    <a:pt x="321469" y="990600"/>
                  </a:cubicBezTo>
                  <a:cubicBezTo>
                    <a:pt x="449263" y="752475"/>
                    <a:pt x="927100" y="200024"/>
                    <a:pt x="1221581" y="10001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0000"/>
              </a:schemeClr>
            </a:solidFill>
            <a:ln w="952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V="1">
            <a:off x="6959026" y="3647678"/>
            <a:ext cx="948662" cy="15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2514600" cy="3810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DIVa</a:t>
            </a:r>
            <a:r>
              <a:rPr lang="en-US" dirty="0" smtClean="0"/>
              <a:t>: Topological Overlay.</a:t>
            </a:r>
          </a:p>
          <a:p>
            <a:endParaRPr lang="en-US" sz="500" dirty="0" smtClean="0"/>
          </a:p>
          <a:p>
            <a:r>
              <a:rPr lang="en-US" dirty="0" smtClean="0"/>
              <a:t>DLSAS: Random Overlay(s).</a:t>
            </a:r>
            <a:endParaRPr lang="en-US" dirty="0"/>
          </a:p>
        </p:txBody>
      </p:sp>
      <p:sp>
        <p:nvSpPr>
          <p:cNvPr id="100" name="Freeform 99"/>
          <p:cNvSpPr/>
          <p:nvPr/>
        </p:nvSpPr>
        <p:spPr>
          <a:xfrm>
            <a:off x="3246718" y="2193364"/>
            <a:ext cx="5410200" cy="3276600"/>
          </a:xfrm>
          <a:custGeom>
            <a:avLst/>
            <a:gdLst>
              <a:gd name="connsiteX0" fmla="*/ 3844747 w 3985032"/>
              <a:gd name="connsiteY0" fmla="*/ 16856 h 1647789"/>
              <a:gd name="connsiteX1" fmla="*/ 3527247 w 3985032"/>
              <a:gd name="connsiteY1" fmla="*/ 105756 h 1647789"/>
              <a:gd name="connsiteX2" fmla="*/ 3476447 w 3985032"/>
              <a:gd name="connsiteY2" fmla="*/ 410556 h 1647789"/>
              <a:gd name="connsiteX3" fmla="*/ 3082747 w 3985032"/>
              <a:gd name="connsiteY3" fmla="*/ 728056 h 1647789"/>
              <a:gd name="connsiteX4" fmla="*/ 2587447 w 3985032"/>
              <a:gd name="connsiteY4" fmla="*/ 677256 h 1647789"/>
              <a:gd name="connsiteX5" fmla="*/ 2282647 w 3985032"/>
              <a:gd name="connsiteY5" fmla="*/ 1058256 h 1647789"/>
              <a:gd name="connsiteX6" fmla="*/ 1965147 w 3985032"/>
              <a:gd name="connsiteY6" fmla="*/ 1210656 h 1647789"/>
              <a:gd name="connsiteX7" fmla="*/ 1330147 w 3985032"/>
              <a:gd name="connsiteY7" fmla="*/ 1159856 h 1647789"/>
              <a:gd name="connsiteX8" fmla="*/ 745947 w 3985032"/>
              <a:gd name="connsiteY8" fmla="*/ 1058256 h 1647789"/>
              <a:gd name="connsiteX9" fmla="*/ 276047 w 3985032"/>
              <a:gd name="connsiteY9" fmla="*/ 778856 h 1647789"/>
              <a:gd name="connsiteX10" fmla="*/ 22047 w 3985032"/>
              <a:gd name="connsiteY10" fmla="*/ 943956 h 1647789"/>
              <a:gd name="connsiteX11" fmla="*/ 110947 w 3985032"/>
              <a:gd name="connsiteY11" fmla="*/ 1147156 h 1647789"/>
              <a:gd name="connsiteX12" fmla="*/ 885647 w 3985032"/>
              <a:gd name="connsiteY12" fmla="*/ 1312256 h 1647789"/>
              <a:gd name="connsiteX13" fmla="*/ 1393647 w 3985032"/>
              <a:gd name="connsiteY13" fmla="*/ 1642456 h 1647789"/>
              <a:gd name="connsiteX14" fmla="*/ 1876247 w 3985032"/>
              <a:gd name="connsiteY14" fmla="*/ 1515456 h 1647789"/>
              <a:gd name="connsiteX15" fmla="*/ 2701747 w 3985032"/>
              <a:gd name="connsiteY15" fmla="*/ 1502756 h 1647789"/>
              <a:gd name="connsiteX16" fmla="*/ 2930347 w 3985032"/>
              <a:gd name="connsiteY16" fmla="*/ 969356 h 1647789"/>
              <a:gd name="connsiteX17" fmla="*/ 3920947 w 3985032"/>
              <a:gd name="connsiteY17" fmla="*/ 410556 h 1647789"/>
              <a:gd name="connsiteX18" fmla="*/ 3844747 w 3985032"/>
              <a:gd name="connsiteY18" fmla="*/ 16856 h 164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85032" h="1647789">
                <a:moveTo>
                  <a:pt x="3844747" y="16856"/>
                </a:moveTo>
                <a:cubicBezTo>
                  <a:pt x="3779130" y="-33944"/>
                  <a:pt x="3588630" y="40139"/>
                  <a:pt x="3527247" y="105756"/>
                </a:cubicBezTo>
                <a:cubicBezTo>
                  <a:pt x="3465864" y="171373"/>
                  <a:pt x="3550530" y="306839"/>
                  <a:pt x="3476447" y="410556"/>
                </a:cubicBezTo>
                <a:cubicBezTo>
                  <a:pt x="3402364" y="514273"/>
                  <a:pt x="3230914" y="683606"/>
                  <a:pt x="3082747" y="728056"/>
                </a:cubicBezTo>
                <a:cubicBezTo>
                  <a:pt x="2934580" y="772506"/>
                  <a:pt x="2720797" y="622223"/>
                  <a:pt x="2587447" y="677256"/>
                </a:cubicBezTo>
                <a:cubicBezTo>
                  <a:pt x="2454097" y="732289"/>
                  <a:pt x="2386364" y="969356"/>
                  <a:pt x="2282647" y="1058256"/>
                </a:cubicBezTo>
                <a:cubicBezTo>
                  <a:pt x="2178930" y="1147156"/>
                  <a:pt x="2123897" y="1193723"/>
                  <a:pt x="1965147" y="1210656"/>
                </a:cubicBezTo>
                <a:cubicBezTo>
                  <a:pt x="1806397" y="1227589"/>
                  <a:pt x="1533347" y="1185256"/>
                  <a:pt x="1330147" y="1159856"/>
                </a:cubicBezTo>
                <a:cubicBezTo>
                  <a:pt x="1126947" y="1134456"/>
                  <a:pt x="921630" y="1121756"/>
                  <a:pt x="745947" y="1058256"/>
                </a:cubicBezTo>
                <a:cubicBezTo>
                  <a:pt x="570264" y="994756"/>
                  <a:pt x="396697" y="797906"/>
                  <a:pt x="276047" y="778856"/>
                </a:cubicBezTo>
                <a:cubicBezTo>
                  <a:pt x="155397" y="759806"/>
                  <a:pt x="49564" y="882573"/>
                  <a:pt x="22047" y="943956"/>
                </a:cubicBezTo>
                <a:cubicBezTo>
                  <a:pt x="-5470" y="1005339"/>
                  <a:pt x="-32986" y="1085773"/>
                  <a:pt x="110947" y="1147156"/>
                </a:cubicBezTo>
                <a:cubicBezTo>
                  <a:pt x="254880" y="1208539"/>
                  <a:pt x="671864" y="1229706"/>
                  <a:pt x="885647" y="1312256"/>
                </a:cubicBezTo>
                <a:cubicBezTo>
                  <a:pt x="1099430" y="1394806"/>
                  <a:pt x="1228547" y="1608589"/>
                  <a:pt x="1393647" y="1642456"/>
                </a:cubicBezTo>
                <a:cubicBezTo>
                  <a:pt x="1558747" y="1676323"/>
                  <a:pt x="1658231" y="1538739"/>
                  <a:pt x="1876247" y="1515456"/>
                </a:cubicBezTo>
                <a:cubicBezTo>
                  <a:pt x="2094263" y="1492173"/>
                  <a:pt x="2526064" y="1593773"/>
                  <a:pt x="2701747" y="1502756"/>
                </a:cubicBezTo>
                <a:cubicBezTo>
                  <a:pt x="2877430" y="1411739"/>
                  <a:pt x="2727147" y="1151389"/>
                  <a:pt x="2930347" y="969356"/>
                </a:cubicBezTo>
                <a:cubicBezTo>
                  <a:pt x="3133547" y="787323"/>
                  <a:pt x="3766430" y="571423"/>
                  <a:pt x="3920947" y="410556"/>
                </a:cubicBezTo>
                <a:cubicBezTo>
                  <a:pt x="4075464" y="249689"/>
                  <a:pt x="3910364" y="67656"/>
                  <a:pt x="3844747" y="1685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2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46741186"/>
              </p:ext>
            </p:extLst>
          </p:nvPr>
        </p:nvGraphicFramePr>
        <p:xfrm>
          <a:off x="212725" y="1676400"/>
          <a:ext cx="434340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DLSAS: Distributed Large Scale Anti-Spam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Main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343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No a priori knowledge is required.</a:t>
            </a:r>
          </a:p>
          <a:p>
            <a:r>
              <a:rPr lang="en-US" sz="2000" dirty="0" smtClean="0"/>
              <a:t>Hybrid features:</a:t>
            </a:r>
          </a:p>
          <a:p>
            <a:pPr lvl="1"/>
            <a:r>
              <a:rPr lang="en-US" sz="2000" dirty="0" smtClean="0"/>
              <a:t>Content-based features:</a:t>
            </a:r>
          </a:p>
          <a:p>
            <a:pPr lvl="2"/>
            <a:r>
              <a:rPr lang="en-US" sz="2000" dirty="0" smtClean="0"/>
              <a:t>Calculating ratio of  Similarity, spam words, URLs, </a:t>
            </a:r>
            <a:r>
              <a:rPr lang="en-US" sz="2000" dirty="0" err="1" smtClean="0"/>
              <a:t>Hashtags</a:t>
            </a:r>
            <a:r>
              <a:rPr lang="en-US" sz="2000" dirty="0" smtClean="0"/>
              <a:t>, and Mentions.</a:t>
            </a:r>
          </a:p>
          <a:p>
            <a:pPr lvl="1"/>
            <a:r>
              <a:rPr lang="en-US" sz="2000" dirty="0" smtClean="0"/>
              <a:t>Network-based features:</a:t>
            </a:r>
          </a:p>
          <a:p>
            <a:pPr lvl="2"/>
            <a:r>
              <a:rPr lang="en-US" sz="2000" dirty="0" smtClean="0"/>
              <a:t>IN to OUT degree</a:t>
            </a:r>
          </a:p>
          <a:p>
            <a:r>
              <a:rPr lang="en-US" sz="2000" dirty="0" smtClean="0"/>
              <a:t>Gossip Learning: adopt ensemble learning using gossip-based peer sampling.</a:t>
            </a:r>
          </a:p>
          <a:p>
            <a:r>
              <a:rPr lang="en-US" sz="2000" dirty="0" smtClean="0"/>
              <a:t>Validation overlays: detecting misbehaving nodes and disconnecting them.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</p:spPr>
        <p:txBody>
          <a:bodyPr/>
          <a:lstStyle/>
          <a:p>
            <a:fld id="{AE7402B2-8862-F44B-8788-07512C66EE52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0" y="2221860"/>
            <a:ext cx="4114800" cy="3810000"/>
            <a:chOff x="1828800" y="2057400"/>
            <a:chExt cx="5715000" cy="4419600"/>
          </a:xfrm>
        </p:grpSpPr>
        <p:grpSp>
          <p:nvGrpSpPr>
            <p:cNvPr id="5" name="Group 1028"/>
            <p:cNvGrpSpPr>
              <a:grpSpLocks/>
            </p:cNvGrpSpPr>
            <p:nvPr/>
          </p:nvGrpSpPr>
          <p:grpSpPr bwMode="auto">
            <a:xfrm>
              <a:off x="1828800" y="2057400"/>
              <a:ext cx="2286000" cy="2057400"/>
              <a:chOff x="528" y="240"/>
              <a:chExt cx="2142" cy="1872"/>
            </a:xfrm>
          </p:grpSpPr>
          <p:graphicFrame>
            <p:nvGraphicFramePr>
              <p:cNvPr id="6" name="Object 1029"/>
              <p:cNvGraphicFramePr>
                <a:graphicFrameLocks noChangeAspect="1"/>
              </p:cNvGraphicFramePr>
              <p:nvPr/>
            </p:nvGraphicFramePr>
            <p:xfrm>
              <a:off x="528" y="240"/>
              <a:ext cx="2142" cy="1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8" name="Worksheet" r:id="rId3" imgW="3400654" imgH="2915107" progId="Excel.Sheet.8">
                      <p:embed/>
                    </p:oleObj>
                  </mc:Choice>
                  <mc:Fallback>
                    <p:oleObj name="Worksheet" r:id="rId3" imgW="3400654" imgH="2915107" progId="Excel.Sheet.8">
                      <p:embed/>
                      <p:pic>
                        <p:nvPicPr>
                          <p:cNvPr id="0" name=""/>
                          <p:cNvPicPr>
                            <a:picLocks noRot="1"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40"/>
                            <a:ext cx="2142" cy="1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107763" dir="189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Freeform 1030"/>
              <p:cNvSpPr>
                <a:spLocks/>
              </p:cNvSpPr>
              <p:nvPr/>
            </p:nvSpPr>
            <p:spPr bwMode="auto">
              <a:xfrm>
                <a:off x="1008" y="557"/>
                <a:ext cx="852" cy="1260"/>
              </a:xfrm>
              <a:custGeom>
                <a:avLst/>
                <a:gdLst>
                  <a:gd name="T0" fmla="*/ 518 w 852"/>
                  <a:gd name="T1" fmla="*/ 280 h 1260"/>
                  <a:gd name="T2" fmla="*/ 392 w 852"/>
                  <a:gd name="T3" fmla="*/ 36 h 1260"/>
                  <a:gd name="T4" fmla="*/ 237 w 852"/>
                  <a:gd name="T5" fmla="*/ 21 h 1260"/>
                  <a:gd name="T6" fmla="*/ 133 w 852"/>
                  <a:gd name="T7" fmla="*/ 73 h 1260"/>
                  <a:gd name="T8" fmla="*/ 0 w 852"/>
                  <a:gd name="T9" fmla="*/ 369 h 1260"/>
                  <a:gd name="T10" fmla="*/ 44 w 852"/>
                  <a:gd name="T11" fmla="*/ 688 h 1260"/>
                  <a:gd name="T12" fmla="*/ 362 w 852"/>
                  <a:gd name="T13" fmla="*/ 1117 h 1260"/>
                  <a:gd name="T14" fmla="*/ 429 w 852"/>
                  <a:gd name="T15" fmla="*/ 1139 h 1260"/>
                  <a:gd name="T16" fmla="*/ 451 w 852"/>
                  <a:gd name="T17" fmla="*/ 1154 h 1260"/>
                  <a:gd name="T18" fmla="*/ 525 w 852"/>
                  <a:gd name="T19" fmla="*/ 1176 h 1260"/>
                  <a:gd name="T20" fmla="*/ 622 w 852"/>
                  <a:gd name="T21" fmla="*/ 1228 h 1260"/>
                  <a:gd name="T22" fmla="*/ 792 w 852"/>
                  <a:gd name="T23" fmla="*/ 1243 h 1260"/>
                  <a:gd name="T24" fmla="*/ 785 w 852"/>
                  <a:gd name="T25" fmla="*/ 1021 h 1260"/>
                  <a:gd name="T26" fmla="*/ 748 w 852"/>
                  <a:gd name="T27" fmla="*/ 954 h 1260"/>
                  <a:gd name="T28" fmla="*/ 688 w 852"/>
                  <a:gd name="T29" fmla="*/ 858 h 1260"/>
                  <a:gd name="T30" fmla="*/ 622 w 852"/>
                  <a:gd name="T31" fmla="*/ 762 h 1260"/>
                  <a:gd name="T32" fmla="*/ 607 w 852"/>
                  <a:gd name="T33" fmla="*/ 732 h 1260"/>
                  <a:gd name="T34" fmla="*/ 592 w 852"/>
                  <a:gd name="T35" fmla="*/ 710 h 1260"/>
                  <a:gd name="T36" fmla="*/ 555 w 852"/>
                  <a:gd name="T37" fmla="*/ 643 h 1260"/>
                  <a:gd name="T38" fmla="*/ 540 w 852"/>
                  <a:gd name="T39" fmla="*/ 621 h 1260"/>
                  <a:gd name="T40" fmla="*/ 518 w 852"/>
                  <a:gd name="T41" fmla="*/ 28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2" h="1260">
                    <a:moveTo>
                      <a:pt x="518" y="280"/>
                    </a:moveTo>
                    <a:cubicBezTo>
                      <a:pt x="509" y="187"/>
                      <a:pt x="497" y="69"/>
                      <a:pt x="392" y="36"/>
                    </a:cubicBezTo>
                    <a:cubicBezTo>
                      <a:pt x="339" y="0"/>
                      <a:pt x="309" y="15"/>
                      <a:pt x="237" y="21"/>
                    </a:cubicBezTo>
                    <a:cubicBezTo>
                      <a:pt x="194" y="31"/>
                      <a:pt x="168" y="45"/>
                      <a:pt x="133" y="73"/>
                    </a:cubicBezTo>
                    <a:cubicBezTo>
                      <a:pt x="84" y="168"/>
                      <a:pt x="20" y="262"/>
                      <a:pt x="0" y="369"/>
                    </a:cubicBezTo>
                    <a:cubicBezTo>
                      <a:pt x="5" y="481"/>
                      <a:pt x="3" y="584"/>
                      <a:pt x="44" y="688"/>
                    </a:cubicBezTo>
                    <a:cubicBezTo>
                      <a:pt x="78" y="870"/>
                      <a:pt x="173" y="1057"/>
                      <a:pt x="362" y="1117"/>
                    </a:cubicBezTo>
                    <a:cubicBezTo>
                      <a:pt x="415" y="1152"/>
                      <a:pt x="347" y="1112"/>
                      <a:pt x="429" y="1139"/>
                    </a:cubicBezTo>
                    <a:cubicBezTo>
                      <a:pt x="437" y="1142"/>
                      <a:pt x="443" y="1150"/>
                      <a:pt x="451" y="1154"/>
                    </a:cubicBezTo>
                    <a:cubicBezTo>
                      <a:pt x="473" y="1165"/>
                      <a:pt x="501" y="1168"/>
                      <a:pt x="525" y="1176"/>
                    </a:cubicBezTo>
                    <a:cubicBezTo>
                      <a:pt x="562" y="1201"/>
                      <a:pt x="581" y="1218"/>
                      <a:pt x="622" y="1228"/>
                    </a:cubicBezTo>
                    <a:cubicBezTo>
                      <a:pt x="684" y="1260"/>
                      <a:pt x="714" y="1249"/>
                      <a:pt x="792" y="1243"/>
                    </a:cubicBezTo>
                    <a:cubicBezTo>
                      <a:pt x="852" y="1183"/>
                      <a:pt x="819" y="1088"/>
                      <a:pt x="785" y="1021"/>
                    </a:cubicBezTo>
                    <a:cubicBezTo>
                      <a:pt x="770" y="992"/>
                      <a:pt x="773" y="979"/>
                      <a:pt x="748" y="954"/>
                    </a:cubicBezTo>
                    <a:cubicBezTo>
                      <a:pt x="735" y="917"/>
                      <a:pt x="711" y="888"/>
                      <a:pt x="688" y="858"/>
                    </a:cubicBezTo>
                    <a:cubicBezTo>
                      <a:pt x="676" y="821"/>
                      <a:pt x="643" y="795"/>
                      <a:pt x="622" y="762"/>
                    </a:cubicBezTo>
                    <a:cubicBezTo>
                      <a:pt x="616" y="753"/>
                      <a:pt x="613" y="742"/>
                      <a:pt x="607" y="732"/>
                    </a:cubicBezTo>
                    <a:cubicBezTo>
                      <a:pt x="603" y="724"/>
                      <a:pt x="597" y="717"/>
                      <a:pt x="592" y="710"/>
                    </a:cubicBezTo>
                    <a:cubicBezTo>
                      <a:pt x="580" y="671"/>
                      <a:pt x="589" y="694"/>
                      <a:pt x="555" y="643"/>
                    </a:cubicBezTo>
                    <a:cubicBezTo>
                      <a:pt x="550" y="636"/>
                      <a:pt x="540" y="621"/>
                      <a:pt x="540" y="621"/>
                    </a:cubicBezTo>
                    <a:cubicBezTo>
                      <a:pt x="519" y="510"/>
                      <a:pt x="518" y="392"/>
                      <a:pt x="518" y="28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" name="Freeform 1031"/>
              <p:cNvSpPr>
                <a:spLocks/>
              </p:cNvSpPr>
              <p:nvPr/>
            </p:nvSpPr>
            <p:spPr bwMode="auto">
              <a:xfrm>
                <a:off x="1587" y="889"/>
                <a:ext cx="768" cy="630"/>
              </a:xfrm>
              <a:custGeom>
                <a:avLst/>
                <a:gdLst>
                  <a:gd name="T0" fmla="*/ 183 w 768"/>
                  <a:gd name="T1" fmla="*/ 67 h 630"/>
                  <a:gd name="T2" fmla="*/ 72 w 768"/>
                  <a:gd name="T3" fmla="*/ 74 h 630"/>
                  <a:gd name="T4" fmla="*/ 5 w 768"/>
                  <a:gd name="T5" fmla="*/ 170 h 630"/>
                  <a:gd name="T6" fmla="*/ 13 w 768"/>
                  <a:gd name="T7" fmla="*/ 311 h 630"/>
                  <a:gd name="T8" fmla="*/ 57 w 768"/>
                  <a:gd name="T9" fmla="*/ 356 h 630"/>
                  <a:gd name="T10" fmla="*/ 109 w 768"/>
                  <a:gd name="T11" fmla="*/ 415 h 630"/>
                  <a:gd name="T12" fmla="*/ 235 w 768"/>
                  <a:gd name="T13" fmla="*/ 548 h 630"/>
                  <a:gd name="T14" fmla="*/ 257 w 768"/>
                  <a:gd name="T15" fmla="*/ 570 h 630"/>
                  <a:gd name="T16" fmla="*/ 331 w 768"/>
                  <a:gd name="T17" fmla="*/ 593 h 630"/>
                  <a:gd name="T18" fmla="*/ 450 w 768"/>
                  <a:gd name="T19" fmla="*/ 630 h 630"/>
                  <a:gd name="T20" fmla="*/ 598 w 768"/>
                  <a:gd name="T21" fmla="*/ 607 h 630"/>
                  <a:gd name="T22" fmla="*/ 657 w 768"/>
                  <a:gd name="T23" fmla="*/ 585 h 630"/>
                  <a:gd name="T24" fmla="*/ 687 w 768"/>
                  <a:gd name="T25" fmla="*/ 533 h 630"/>
                  <a:gd name="T26" fmla="*/ 717 w 768"/>
                  <a:gd name="T27" fmla="*/ 474 h 630"/>
                  <a:gd name="T28" fmla="*/ 724 w 768"/>
                  <a:gd name="T29" fmla="*/ 437 h 630"/>
                  <a:gd name="T30" fmla="*/ 739 w 768"/>
                  <a:gd name="T31" fmla="*/ 415 h 630"/>
                  <a:gd name="T32" fmla="*/ 768 w 768"/>
                  <a:gd name="T33" fmla="*/ 296 h 630"/>
                  <a:gd name="T34" fmla="*/ 761 w 768"/>
                  <a:gd name="T35" fmla="*/ 178 h 630"/>
                  <a:gd name="T36" fmla="*/ 724 w 768"/>
                  <a:gd name="T37" fmla="*/ 111 h 630"/>
                  <a:gd name="T38" fmla="*/ 465 w 768"/>
                  <a:gd name="T39" fmla="*/ 0 h 630"/>
                  <a:gd name="T40" fmla="*/ 205 w 768"/>
                  <a:gd name="T41" fmla="*/ 30 h 630"/>
                  <a:gd name="T42" fmla="*/ 183 w 768"/>
                  <a:gd name="T43" fmla="*/ 67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8" h="630">
                    <a:moveTo>
                      <a:pt x="183" y="67"/>
                    </a:moveTo>
                    <a:cubicBezTo>
                      <a:pt x="146" y="41"/>
                      <a:pt x="112" y="61"/>
                      <a:pt x="72" y="74"/>
                    </a:cubicBezTo>
                    <a:cubicBezTo>
                      <a:pt x="13" y="114"/>
                      <a:pt x="28" y="107"/>
                      <a:pt x="5" y="170"/>
                    </a:cubicBezTo>
                    <a:cubicBezTo>
                      <a:pt x="8" y="217"/>
                      <a:pt x="0" y="266"/>
                      <a:pt x="13" y="311"/>
                    </a:cubicBezTo>
                    <a:cubicBezTo>
                      <a:pt x="19" y="331"/>
                      <a:pt x="45" y="339"/>
                      <a:pt x="57" y="356"/>
                    </a:cubicBezTo>
                    <a:cubicBezTo>
                      <a:pt x="92" y="407"/>
                      <a:pt x="72" y="390"/>
                      <a:pt x="109" y="415"/>
                    </a:cubicBezTo>
                    <a:cubicBezTo>
                      <a:pt x="145" y="467"/>
                      <a:pt x="187" y="508"/>
                      <a:pt x="235" y="548"/>
                    </a:cubicBezTo>
                    <a:cubicBezTo>
                      <a:pt x="243" y="555"/>
                      <a:pt x="248" y="565"/>
                      <a:pt x="257" y="570"/>
                    </a:cubicBezTo>
                    <a:cubicBezTo>
                      <a:pt x="283" y="584"/>
                      <a:pt x="305" y="583"/>
                      <a:pt x="331" y="593"/>
                    </a:cubicBezTo>
                    <a:cubicBezTo>
                      <a:pt x="371" y="608"/>
                      <a:pt x="408" y="621"/>
                      <a:pt x="450" y="630"/>
                    </a:cubicBezTo>
                    <a:cubicBezTo>
                      <a:pt x="498" y="625"/>
                      <a:pt x="551" y="623"/>
                      <a:pt x="598" y="607"/>
                    </a:cubicBezTo>
                    <a:cubicBezTo>
                      <a:pt x="618" y="600"/>
                      <a:pt x="657" y="585"/>
                      <a:pt x="657" y="585"/>
                    </a:cubicBezTo>
                    <a:cubicBezTo>
                      <a:pt x="675" y="536"/>
                      <a:pt x="651" y="594"/>
                      <a:pt x="687" y="533"/>
                    </a:cubicBezTo>
                    <a:cubicBezTo>
                      <a:pt x="698" y="514"/>
                      <a:pt x="717" y="474"/>
                      <a:pt x="717" y="474"/>
                    </a:cubicBezTo>
                    <a:cubicBezTo>
                      <a:pt x="719" y="462"/>
                      <a:pt x="720" y="449"/>
                      <a:pt x="724" y="437"/>
                    </a:cubicBezTo>
                    <a:cubicBezTo>
                      <a:pt x="727" y="429"/>
                      <a:pt x="736" y="423"/>
                      <a:pt x="739" y="415"/>
                    </a:cubicBezTo>
                    <a:cubicBezTo>
                      <a:pt x="750" y="382"/>
                      <a:pt x="760" y="332"/>
                      <a:pt x="768" y="296"/>
                    </a:cubicBezTo>
                    <a:cubicBezTo>
                      <a:pt x="766" y="257"/>
                      <a:pt x="766" y="217"/>
                      <a:pt x="761" y="178"/>
                    </a:cubicBezTo>
                    <a:cubicBezTo>
                      <a:pt x="754" y="127"/>
                      <a:pt x="750" y="142"/>
                      <a:pt x="724" y="111"/>
                    </a:cubicBezTo>
                    <a:cubicBezTo>
                      <a:pt x="653" y="27"/>
                      <a:pt x="566" y="24"/>
                      <a:pt x="465" y="0"/>
                    </a:cubicBezTo>
                    <a:cubicBezTo>
                      <a:pt x="370" y="4"/>
                      <a:pt x="294" y="6"/>
                      <a:pt x="205" y="30"/>
                    </a:cubicBezTo>
                    <a:cubicBezTo>
                      <a:pt x="154" y="63"/>
                      <a:pt x="144" y="53"/>
                      <a:pt x="183" y="6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032"/>
            <p:cNvGrpSpPr>
              <a:grpSpLocks/>
            </p:cNvGrpSpPr>
            <p:nvPr/>
          </p:nvGrpSpPr>
          <p:grpSpPr bwMode="auto">
            <a:xfrm>
              <a:off x="4267200" y="2057400"/>
              <a:ext cx="3200400" cy="2057400"/>
              <a:chOff x="2688" y="1296"/>
              <a:chExt cx="2016" cy="1296"/>
            </a:xfrm>
          </p:grpSpPr>
          <p:grpSp>
            <p:nvGrpSpPr>
              <p:cNvPr id="10" name="Group 1033"/>
              <p:cNvGrpSpPr>
                <a:grpSpLocks/>
              </p:cNvGrpSpPr>
              <p:nvPr/>
            </p:nvGrpSpPr>
            <p:grpSpPr bwMode="auto">
              <a:xfrm>
                <a:off x="3264" y="1296"/>
                <a:ext cx="1440" cy="1296"/>
                <a:chOff x="3108" y="240"/>
                <a:chExt cx="2142" cy="1872"/>
              </a:xfrm>
            </p:grpSpPr>
            <p:graphicFrame>
              <p:nvGraphicFramePr>
                <p:cNvPr id="12" name="Object 1034"/>
                <p:cNvGraphicFramePr>
                  <a:graphicFrameLocks noChangeAspect="1"/>
                </p:cNvGraphicFramePr>
                <p:nvPr/>
              </p:nvGraphicFramePr>
              <p:xfrm>
                <a:off x="3108" y="240"/>
                <a:ext cx="2142" cy="18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09" name="Worksheet" r:id="rId5" imgW="3400654" imgH="2915107" progId="Excel.Sheet.8">
                        <p:embed/>
                      </p:oleObj>
                    </mc:Choice>
                    <mc:Fallback>
                      <p:oleObj name="Worksheet" r:id="rId5" imgW="3400654" imgH="2915107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08" y="240"/>
                              <a:ext cx="2142" cy="187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" name="Freeform 1035"/>
                <p:cNvSpPr>
                  <a:spLocks/>
                </p:cNvSpPr>
                <p:nvPr/>
              </p:nvSpPr>
              <p:spPr bwMode="auto">
                <a:xfrm>
                  <a:off x="3552" y="528"/>
                  <a:ext cx="852" cy="1260"/>
                </a:xfrm>
                <a:custGeom>
                  <a:avLst/>
                  <a:gdLst>
                    <a:gd name="T0" fmla="*/ 518 w 852"/>
                    <a:gd name="T1" fmla="*/ 280 h 1260"/>
                    <a:gd name="T2" fmla="*/ 392 w 852"/>
                    <a:gd name="T3" fmla="*/ 36 h 1260"/>
                    <a:gd name="T4" fmla="*/ 237 w 852"/>
                    <a:gd name="T5" fmla="*/ 21 h 1260"/>
                    <a:gd name="T6" fmla="*/ 133 w 852"/>
                    <a:gd name="T7" fmla="*/ 73 h 1260"/>
                    <a:gd name="T8" fmla="*/ 0 w 852"/>
                    <a:gd name="T9" fmla="*/ 369 h 1260"/>
                    <a:gd name="T10" fmla="*/ 44 w 852"/>
                    <a:gd name="T11" fmla="*/ 688 h 1260"/>
                    <a:gd name="T12" fmla="*/ 362 w 852"/>
                    <a:gd name="T13" fmla="*/ 1117 h 1260"/>
                    <a:gd name="T14" fmla="*/ 429 w 852"/>
                    <a:gd name="T15" fmla="*/ 1139 h 1260"/>
                    <a:gd name="T16" fmla="*/ 451 w 852"/>
                    <a:gd name="T17" fmla="*/ 1154 h 1260"/>
                    <a:gd name="T18" fmla="*/ 525 w 852"/>
                    <a:gd name="T19" fmla="*/ 1176 h 1260"/>
                    <a:gd name="T20" fmla="*/ 622 w 852"/>
                    <a:gd name="T21" fmla="*/ 1228 h 1260"/>
                    <a:gd name="T22" fmla="*/ 792 w 852"/>
                    <a:gd name="T23" fmla="*/ 1243 h 1260"/>
                    <a:gd name="T24" fmla="*/ 785 w 852"/>
                    <a:gd name="T25" fmla="*/ 1021 h 1260"/>
                    <a:gd name="T26" fmla="*/ 748 w 852"/>
                    <a:gd name="T27" fmla="*/ 954 h 1260"/>
                    <a:gd name="T28" fmla="*/ 688 w 852"/>
                    <a:gd name="T29" fmla="*/ 858 h 1260"/>
                    <a:gd name="T30" fmla="*/ 622 w 852"/>
                    <a:gd name="T31" fmla="*/ 762 h 1260"/>
                    <a:gd name="T32" fmla="*/ 607 w 852"/>
                    <a:gd name="T33" fmla="*/ 732 h 1260"/>
                    <a:gd name="T34" fmla="*/ 592 w 852"/>
                    <a:gd name="T35" fmla="*/ 710 h 1260"/>
                    <a:gd name="T36" fmla="*/ 555 w 852"/>
                    <a:gd name="T37" fmla="*/ 643 h 1260"/>
                    <a:gd name="T38" fmla="*/ 540 w 852"/>
                    <a:gd name="T39" fmla="*/ 621 h 1260"/>
                    <a:gd name="T40" fmla="*/ 518 w 852"/>
                    <a:gd name="T41" fmla="*/ 28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52" h="1260">
                      <a:moveTo>
                        <a:pt x="518" y="280"/>
                      </a:moveTo>
                      <a:cubicBezTo>
                        <a:pt x="509" y="187"/>
                        <a:pt x="497" y="69"/>
                        <a:pt x="392" y="36"/>
                      </a:cubicBezTo>
                      <a:cubicBezTo>
                        <a:pt x="339" y="0"/>
                        <a:pt x="309" y="15"/>
                        <a:pt x="237" y="21"/>
                      </a:cubicBezTo>
                      <a:cubicBezTo>
                        <a:pt x="194" y="31"/>
                        <a:pt x="168" y="45"/>
                        <a:pt x="133" y="73"/>
                      </a:cubicBezTo>
                      <a:cubicBezTo>
                        <a:pt x="84" y="168"/>
                        <a:pt x="20" y="262"/>
                        <a:pt x="0" y="369"/>
                      </a:cubicBezTo>
                      <a:cubicBezTo>
                        <a:pt x="5" y="481"/>
                        <a:pt x="3" y="584"/>
                        <a:pt x="44" y="688"/>
                      </a:cubicBezTo>
                      <a:cubicBezTo>
                        <a:pt x="78" y="870"/>
                        <a:pt x="173" y="1057"/>
                        <a:pt x="362" y="1117"/>
                      </a:cubicBezTo>
                      <a:cubicBezTo>
                        <a:pt x="415" y="1152"/>
                        <a:pt x="347" y="1112"/>
                        <a:pt x="429" y="1139"/>
                      </a:cubicBezTo>
                      <a:cubicBezTo>
                        <a:pt x="437" y="1142"/>
                        <a:pt x="443" y="1150"/>
                        <a:pt x="451" y="1154"/>
                      </a:cubicBezTo>
                      <a:cubicBezTo>
                        <a:pt x="473" y="1165"/>
                        <a:pt x="501" y="1168"/>
                        <a:pt x="525" y="1176"/>
                      </a:cubicBezTo>
                      <a:cubicBezTo>
                        <a:pt x="562" y="1201"/>
                        <a:pt x="581" y="1218"/>
                        <a:pt x="622" y="1228"/>
                      </a:cubicBezTo>
                      <a:cubicBezTo>
                        <a:pt x="684" y="1260"/>
                        <a:pt x="714" y="1249"/>
                        <a:pt x="792" y="1243"/>
                      </a:cubicBezTo>
                      <a:cubicBezTo>
                        <a:pt x="852" y="1183"/>
                        <a:pt x="819" y="1088"/>
                        <a:pt x="785" y="1021"/>
                      </a:cubicBezTo>
                      <a:cubicBezTo>
                        <a:pt x="770" y="992"/>
                        <a:pt x="773" y="979"/>
                        <a:pt x="748" y="954"/>
                      </a:cubicBezTo>
                      <a:cubicBezTo>
                        <a:pt x="735" y="917"/>
                        <a:pt x="711" y="888"/>
                        <a:pt x="688" y="858"/>
                      </a:cubicBezTo>
                      <a:cubicBezTo>
                        <a:pt x="676" y="821"/>
                        <a:pt x="643" y="795"/>
                        <a:pt x="622" y="762"/>
                      </a:cubicBezTo>
                      <a:cubicBezTo>
                        <a:pt x="616" y="753"/>
                        <a:pt x="613" y="742"/>
                        <a:pt x="607" y="732"/>
                      </a:cubicBezTo>
                      <a:cubicBezTo>
                        <a:pt x="603" y="724"/>
                        <a:pt x="597" y="717"/>
                        <a:pt x="592" y="710"/>
                      </a:cubicBezTo>
                      <a:cubicBezTo>
                        <a:pt x="580" y="671"/>
                        <a:pt x="589" y="694"/>
                        <a:pt x="555" y="643"/>
                      </a:cubicBezTo>
                      <a:cubicBezTo>
                        <a:pt x="550" y="636"/>
                        <a:pt x="540" y="621"/>
                        <a:pt x="540" y="621"/>
                      </a:cubicBezTo>
                      <a:cubicBezTo>
                        <a:pt x="519" y="510"/>
                        <a:pt x="518" y="392"/>
                        <a:pt x="518" y="28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036"/>
                <p:cNvSpPr>
                  <a:spLocks/>
                </p:cNvSpPr>
                <p:nvPr/>
              </p:nvSpPr>
              <p:spPr bwMode="auto">
                <a:xfrm>
                  <a:off x="4176" y="912"/>
                  <a:ext cx="768" cy="630"/>
                </a:xfrm>
                <a:custGeom>
                  <a:avLst/>
                  <a:gdLst>
                    <a:gd name="T0" fmla="*/ 183 w 768"/>
                    <a:gd name="T1" fmla="*/ 67 h 630"/>
                    <a:gd name="T2" fmla="*/ 72 w 768"/>
                    <a:gd name="T3" fmla="*/ 74 h 630"/>
                    <a:gd name="T4" fmla="*/ 5 w 768"/>
                    <a:gd name="T5" fmla="*/ 170 h 630"/>
                    <a:gd name="T6" fmla="*/ 13 w 768"/>
                    <a:gd name="T7" fmla="*/ 311 h 630"/>
                    <a:gd name="T8" fmla="*/ 57 w 768"/>
                    <a:gd name="T9" fmla="*/ 356 h 630"/>
                    <a:gd name="T10" fmla="*/ 109 w 768"/>
                    <a:gd name="T11" fmla="*/ 415 h 630"/>
                    <a:gd name="T12" fmla="*/ 235 w 768"/>
                    <a:gd name="T13" fmla="*/ 548 h 630"/>
                    <a:gd name="T14" fmla="*/ 257 w 768"/>
                    <a:gd name="T15" fmla="*/ 570 h 630"/>
                    <a:gd name="T16" fmla="*/ 331 w 768"/>
                    <a:gd name="T17" fmla="*/ 593 h 630"/>
                    <a:gd name="T18" fmla="*/ 450 w 768"/>
                    <a:gd name="T19" fmla="*/ 630 h 630"/>
                    <a:gd name="T20" fmla="*/ 598 w 768"/>
                    <a:gd name="T21" fmla="*/ 607 h 630"/>
                    <a:gd name="T22" fmla="*/ 657 w 768"/>
                    <a:gd name="T23" fmla="*/ 585 h 630"/>
                    <a:gd name="T24" fmla="*/ 687 w 768"/>
                    <a:gd name="T25" fmla="*/ 533 h 630"/>
                    <a:gd name="T26" fmla="*/ 717 w 768"/>
                    <a:gd name="T27" fmla="*/ 474 h 630"/>
                    <a:gd name="T28" fmla="*/ 724 w 768"/>
                    <a:gd name="T29" fmla="*/ 437 h 630"/>
                    <a:gd name="T30" fmla="*/ 739 w 768"/>
                    <a:gd name="T31" fmla="*/ 415 h 630"/>
                    <a:gd name="T32" fmla="*/ 768 w 768"/>
                    <a:gd name="T33" fmla="*/ 296 h 630"/>
                    <a:gd name="T34" fmla="*/ 761 w 768"/>
                    <a:gd name="T35" fmla="*/ 178 h 630"/>
                    <a:gd name="T36" fmla="*/ 724 w 768"/>
                    <a:gd name="T37" fmla="*/ 111 h 630"/>
                    <a:gd name="T38" fmla="*/ 465 w 768"/>
                    <a:gd name="T39" fmla="*/ 0 h 630"/>
                    <a:gd name="T40" fmla="*/ 205 w 768"/>
                    <a:gd name="T41" fmla="*/ 30 h 630"/>
                    <a:gd name="T42" fmla="*/ 183 w 768"/>
                    <a:gd name="T43" fmla="*/ 67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68" h="630">
                      <a:moveTo>
                        <a:pt x="183" y="67"/>
                      </a:moveTo>
                      <a:cubicBezTo>
                        <a:pt x="146" y="41"/>
                        <a:pt x="112" y="61"/>
                        <a:pt x="72" y="74"/>
                      </a:cubicBezTo>
                      <a:cubicBezTo>
                        <a:pt x="13" y="114"/>
                        <a:pt x="28" y="107"/>
                        <a:pt x="5" y="170"/>
                      </a:cubicBezTo>
                      <a:cubicBezTo>
                        <a:pt x="8" y="217"/>
                        <a:pt x="0" y="266"/>
                        <a:pt x="13" y="311"/>
                      </a:cubicBezTo>
                      <a:cubicBezTo>
                        <a:pt x="19" y="331"/>
                        <a:pt x="45" y="339"/>
                        <a:pt x="57" y="356"/>
                      </a:cubicBezTo>
                      <a:cubicBezTo>
                        <a:pt x="92" y="407"/>
                        <a:pt x="72" y="390"/>
                        <a:pt x="109" y="415"/>
                      </a:cubicBezTo>
                      <a:cubicBezTo>
                        <a:pt x="145" y="467"/>
                        <a:pt x="187" y="508"/>
                        <a:pt x="235" y="548"/>
                      </a:cubicBezTo>
                      <a:cubicBezTo>
                        <a:pt x="243" y="555"/>
                        <a:pt x="248" y="565"/>
                        <a:pt x="257" y="570"/>
                      </a:cubicBezTo>
                      <a:cubicBezTo>
                        <a:pt x="283" y="584"/>
                        <a:pt x="305" y="583"/>
                        <a:pt x="331" y="593"/>
                      </a:cubicBezTo>
                      <a:cubicBezTo>
                        <a:pt x="371" y="608"/>
                        <a:pt x="408" y="621"/>
                        <a:pt x="450" y="630"/>
                      </a:cubicBezTo>
                      <a:cubicBezTo>
                        <a:pt x="498" y="625"/>
                        <a:pt x="551" y="623"/>
                        <a:pt x="598" y="607"/>
                      </a:cubicBezTo>
                      <a:cubicBezTo>
                        <a:pt x="618" y="600"/>
                        <a:pt x="657" y="585"/>
                        <a:pt x="657" y="585"/>
                      </a:cubicBezTo>
                      <a:cubicBezTo>
                        <a:pt x="675" y="536"/>
                        <a:pt x="651" y="594"/>
                        <a:pt x="687" y="533"/>
                      </a:cubicBezTo>
                      <a:cubicBezTo>
                        <a:pt x="698" y="514"/>
                        <a:pt x="717" y="474"/>
                        <a:pt x="717" y="474"/>
                      </a:cubicBezTo>
                      <a:cubicBezTo>
                        <a:pt x="719" y="462"/>
                        <a:pt x="720" y="449"/>
                        <a:pt x="724" y="437"/>
                      </a:cubicBezTo>
                      <a:cubicBezTo>
                        <a:pt x="727" y="429"/>
                        <a:pt x="736" y="423"/>
                        <a:pt x="739" y="415"/>
                      </a:cubicBezTo>
                      <a:cubicBezTo>
                        <a:pt x="750" y="382"/>
                        <a:pt x="760" y="332"/>
                        <a:pt x="768" y="296"/>
                      </a:cubicBezTo>
                      <a:cubicBezTo>
                        <a:pt x="766" y="257"/>
                        <a:pt x="766" y="217"/>
                        <a:pt x="761" y="178"/>
                      </a:cubicBezTo>
                      <a:cubicBezTo>
                        <a:pt x="754" y="127"/>
                        <a:pt x="750" y="142"/>
                        <a:pt x="724" y="111"/>
                      </a:cubicBezTo>
                      <a:cubicBezTo>
                        <a:pt x="653" y="27"/>
                        <a:pt x="566" y="24"/>
                        <a:pt x="465" y="0"/>
                      </a:cubicBezTo>
                      <a:cubicBezTo>
                        <a:pt x="370" y="4"/>
                        <a:pt x="294" y="6"/>
                        <a:pt x="205" y="30"/>
                      </a:cubicBezTo>
                      <a:cubicBezTo>
                        <a:pt x="154" y="63"/>
                        <a:pt x="144" y="53"/>
                        <a:pt x="183" y="67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Line 1037"/>
              <p:cNvSpPr>
                <a:spLocks noChangeShapeType="1"/>
              </p:cNvSpPr>
              <p:nvPr/>
            </p:nvSpPr>
            <p:spPr bwMode="auto">
              <a:xfrm>
                <a:off x="2688" y="192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038"/>
            <p:cNvGrpSpPr>
              <a:grpSpLocks/>
            </p:cNvGrpSpPr>
            <p:nvPr/>
          </p:nvGrpSpPr>
          <p:grpSpPr bwMode="auto">
            <a:xfrm>
              <a:off x="5257800" y="4191000"/>
              <a:ext cx="2286000" cy="2286000"/>
              <a:chOff x="3312" y="2640"/>
              <a:chExt cx="1440" cy="1440"/>
            </a:xfrm>
          </p:grpSpPr>
          <p:graphicFrame>
            <p:nvGraphicFramePr>
              <p:cNvPr id="16" name="Object 1039"/>
              <p:cNvGraphicFramePr>
                <a:graphicFrameLocks noChangeAspect="1"/>
              </p:cNvGraphicFramePr>
              <p:nvPr/>
            </p:nvGraphicFramePr>
            <p:xfrm>
              <a:off x="3312" y="2832"/>
              <a:ext cx="1440" cy="1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" name="Worksheet" r:id="rId7" imgW="3419856" imgH="2934005" progId="Excel.Sheet.8">
                      <p:embed/>
                    </p:oleObj>
                  </mc:Choice>
                  <mc:Fallback>
                    <p:oleObj name="Worksheet" r:id="rId7" imgW="3419856" imgH="293400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832"/>
                            <a:ext cx="1440" cy="1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Line 1040"/>
              <p:cNvSpPr>
                <a:spLocks noChangeShapeType="1"/>
              </p:cNvSpPr>
              <p:nvPr/>
            </p:nvSpPr>
            <p:spPr bwMode="auto">
              <a:xfrm>
                <a:off x="3984" y="264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041"/>
            <p:cNvGrpSpPr>
              <a:grpSpLocks/>
            </p:cNvGrpSpPr>
            <p:nvPr/>
          </p:nvGrpSpPr>
          <p:grpSpPr bwMode="auto">
            <a:xfrm>
              <a:off x="1905000" y="4495800"/>
              <a:ext cx="3200400" cy="1981200"/>
              <a:chOff x="1200" y="2832"/>
              <a:chExt cx="2016" cy="1248"/>
            </a:xfrm>
          </p:grpSpPr>
          <p:grpSp>
            <p:nvGrpSpPr>
              <p:cNvPr id="19" name="Group 1042"/>
              <p:cNvGrpSpPr>
                <a:grpSpLocks/>
              </p:cNvGrpSpPr>
              <p:nvPr/>
            </p:nvGrpSpPr>
            <p:grpSpPr bwMode="auto">
              <a:xfrm>
                <a:off x="1200" y="2832"/>
                <a:ext cx="1440" cy="1248"/>
                <a:chOff x="3108" y="2256"/>
                <a:chExt cx="2148" cy="1872"/>
              </a:xfrm>
            </p:grpSpPr>
            <p:graphicFrame>
              <p:nvGraphicFramePr>
                <p:cNvPr id="21" name="Object 1043"/>
                <p:cNvGraphicFramePr>
                  <a:graphicFrameLocks noChangeAspect="1"/>
                </p:cNvGraphicFramePr>
                <p:nvPr/>
              </p:nvGraphicFramePr>
              <p:xfrm>
                <a:off x="3108" y="2256"/>
                <a:ext cx="2148" cy="18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11" name="Worksheet" r:id="rId9" imgW="3410407" imgH="2924556" progId="Excel.Sheet.8">
                        <p:embed/>
                      </p:oleObj>
                    </mc:Choice>
                    <mc:Fallback>
                      <p:oleObj name="Worksheet" r:id="rId9" imgW="3410407" imgH="2924556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08" y="2256"/>
                              <a:ext cx="2148" cy="187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Freeform 1044"/>
                <p:cNvSpPr>
                  <a:spLocks/>
                </p:cNvSpPr>
                <p:nvPr/>
              </p:nvSpPr>
              <p:spPr bwMode="auto">
                <a:xfrm>
                  <a:off x="3638" y="2571"/>
                  <a:ext cx="728" cy="896"/>
                </a:xfrm>
                <a:custGeom>
                  <a:avLst/>
                  <a:gdLst>
                    <a:gd name="T0" fmla="*/ 199 w 728"/>
                    <a:gd name="T1" fmla="*/ 7 h 896"/>
                    <a:gd name="T2" fmla="*/ 110 w 728"/>
                    <a:gd name="T3" fmla="*/ 96 h 896"/>
                    <a:gd name="T4" fmla="*/ 80 w 728"/>
                    <a:gd name="T5" fmla="*/ 140 h 896"/>
                    <a:gd name="T6" fmla="*/ 65 w 728"/>
                    <a:gd name="T7" fmla="*/ 162 h 896"/>
                    <a:gd name="T8" fmla="*/ 21 w 728"/>
                    <a:gd name="T9" fmla="*/ 303 h 896"/>
                    <a:gd name="T10" fmla="*/ 65 w 728"/>
                    <a:gd name="T11" fmla="*/ 703 h 896"/>
                    <a:gd name="T12" fmla="*/ 110 w 728"/>
                    <a:gd name="T13" fmla="*/ 763 h 896"/>
                    <a:gd name="T14" fmla="*/ 332 w 728"/>
                    <a:gd name="T15" fmla="*/ 896 h 896"/>
                    <a:gd name="T16" fmla="*/ 495 w 728"/>
                    <a:gd name="T17" fmla="*/ 851 h 896"/>
                    <a:gd name="T18" fmla="*/ 636 w 728"/>
                    <a:gd name="T19" fmla="*/ 711 h 896"/>
                    <a:gd name="T20" fmla="*/ 688 w 728"/>
                    <a:gd name="T21" fmla="*/ 607 h 896"/>
                    <a:gd name="T22" fmla="*/ 702 w 728"/>
                    <a:gd name="T23" fmla="*/ 563 h 896"/>
                    <a:gd name="T24" fmla="*/ 710 w 728"/>
                    <a:gd name="T25" fmla="*/ 540 h 896"/>
                    <a:gd name="T26" fmla="*/ 680 w 728"/>
                    <a:gd name="T27" fmla="*/ 296 h 896"/>
                    <a:gd name="T28" fmla="*/ 569 w 728"/>
                    <a:gd name="T29" fmla="*/ 133 h 896"/>
                    <a:gd name="T30" fmla="*/ 510 w 728"/>
                    <a:gd name="T31" fmla="*/ 88 h 896"/>
                    <a:gd name="T32" fmla="*/ 465 w 728"/>
                    <a:gd name="T33" fmla="*/ 59 h 896"/>
                    <a:gd name="T34" fmla="*/ 295 w 728"/>
                    <a:gd name="T35" fmla="*/ 0 h 896"/>
                    <a:gd name="T36" fmla="*/ 206 w 728"/>
                    <a:gd name="T37" fmla="*/ 7 h 896"/>
                    <a:gd name="T38" fmla="*/ 184 w 728"/>
                    <a:gd name="T39" fmla="*/ 14 h 896"/>
                    <a:gd name="T40" fmla="*/ 199 w 728"/>
                    <a:gd name="T41" fmla="*/ 7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28" h="896">
                      <a:moveTo>
                        <a:pt x="199" y="7"/>
                      </a:moveTo>
                      <a:cubicBezTo>
                        <a:pt x="148" y="19"/>
                        <a:pt x="135" y="54"/>
                        <a:pt x="110" y="96"/>
                      </a:cubicBezTo>
                      <a:cubicBezTo>
                        <a:pt x="101" y="111"/>
                        <a:pt x="90" y="125"/>
                        <a:pt x="80" y="140"/>
                      </a:cubicBezTo>
                      <a:cubicBezTo>
                        <a:pt x="75" y="147"/>
                        <a:pt x="65" y="162"/>
                        <a:pt x="65" y="162"/>
                      </a:cubicBezTo>
                      <a:cubicBezTo>
                        <a:pt x="50" y="210"/>
                        <a:pt x="33" y="254"/>
                        <a:pt x="21" y="303"/>
                      </a:cubicBezTo>
                      <a:cubicBezTo>
                        <a:pt x="4" y="446"/>
                        <a:pt x="0" y="574"/>
                        <a:pt x="65" y="703"/>
                      </a:cubicBezTo>
                      <a:cubicBezTo>
                        <a:pt x="79" y="731"/>
                        <a:pt x="83" y="744"/>
                        <a:pt x="110" y="763"/>
                      </a:cubicBezTo>
                      <a:cubicBezTo>
                        <a:pt x="159" y="835"/>
                        <a:pt x="250" y="874"/>
                        <a:pt x="332" y="896"/>
                      </a:cubicBezTo>
                      <a:cubicBezTo>
                        <a:pt x="394" y="889"/>
                        <a:pt x="441" y="878"/>
                        <a:pt x="495" y="851"/>
                      </a:cubicBezTo>
                      <a:cubicBezTo>
                        <a:pt x="537" y="789"/>
                        <a:pt x="571" y="751"/>
                        <a:pt x="636" y="711"/>
                      </a:cubicBezTo>
                      <a:cubicBezTo>
                        <a:pt x="660" y="674"/>
                        <a:pt x="672" y="647"/>
                        <a:pt x="688" y="607"/>
                      </a:cubicBezTo>
                      <a:cubicBezTo>
                        <a:pt x="694" y="593"/>
                        <a:pt x="697" y="578"/>
                        <a:pt x="702" y="563"/>
                      </a:cubicBezTo>
                      <a:cubicBezTo>
                        <a:pt x="705" y="555"/>
                        <a:pt x="710" y="540"/>
                        <a:pt x="710" y="540"/>
                      </a:cubicBezTo>
                      <a:cubicBezTo>
                        <a:pt x="720" y="459"/>
                        <a:pt x="728" y="366"/>
                        <a:pt x="680" y="296"/>
                      </a:cubicBezTo>
                      <a:cubicBezTo>
                        <a:pt x="659" y="231"/>
                        <a:pt x="621" y="176"/>
                        <a:pt x="569" y="133"/>
                      </a:cubicBezTo>
                      <a:cubicBezTo>
                        <a:pt x="550" y="117"/>
                        <a:pt x="530" y="103"/>
                        <a:pt x="510" y="88"/>
                      </a:cubicBezTo>
                      <a:cubicBezTo>
                        <a:pt x="496" y="77"/>
                        <a:pt x="465" y="59"/>
                        <a:pt x="465" y="59"/>
                      </a:cubicBezTo>
                      <a:cubicBezTo>
                        <a:pt x="428" y="0"/>
                        <a:pt x="358" y="5"/>
                        <a:pt x="295" y="0"/>
                      </a:cubicBezTo>
                      <a:cubicBezTo>
                        <a:pt x="265" y="2"/>
                        <a:pt x="236" y="3"/>
                        <a:pt x="206" y="7"/>
                      </a:cubicBezTo>
                      <a:cubicBezTo>
                        <a:pt x="198" y="8"/>
                        <a:pt x="192" y="14"/>
                        <a:pt x="184" y="14"/>
                      </a:cubicBezTo>
                      <a:cubicBezTo>
                        <a:pt x="178" y="14"/>
                        <a:pt x="194" y="9"/>
                        <a:pt x="199" y="7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045"/>
                <p:cNvSpPr>
                  <a:spLocks/>
                </p:cNvSpPr>
                <p:nvPr/>
              </p:nvSpPr>
              <p:spPr bwMode="auto">
                <a:xfrm>
                  <a:off x="4090" y="2934"/>
                  <a:ext cx="802" cy="889"/>
                </a:xfrm>
                <a:custGeom>
                  <a:avLst/>
                  <a:gdLst>
                    <a:gd name="T0" fmla="*/ 510 w 802"/>
                    <a:gd name="T1" fmla="*/ 44 h 889"/>
                    <a:gd name="T2" fmla="*/ 376 w 802"/>
                    <a:gd name="T3" fmla="*/ 177 h 889"/>
                    <a:gd name="T4" fmla="*/ 236 w 802"/>
                    <a:gd name="T5" fmla="*/ 296 h 889"/>
                    <a:gd name="T6" fmla="*/ 221 w 802"/>
                    <a:gd name="T7" fmla="*/ 318 h 889"/>
                    <a:gd name="T8" fmla="*/ 199 w 802"/>
                    <a:gd name="T9" fmla="*/ 333 h 889"/>
                    <a:gd name="T10" fmla="*/ 191 w 802"/>
                    <a:gd name="T11" fmla="*/ 355 h 889"/>
                    <a:gd name="T12" fmla="*/ 169 w 802"/>
                    <a:gd name="T13" fmla="*/ 385 h 889"/>
                    <a:gd name="T14" fmla="*/ 132 w 802"/>
                    <a:gd name="T15" fmla="*/ 496 h 889"/>
                    <a:gd name="T16" fmla="*/ 110 w 802"/>
                    <a:gd name="T17" fmla="*/ 518 h 889"/>
                    <a:gd name="T18" fmla="*/ 80 w 802"/>
                    <a:gd name="T19" fmla="*/ 562 h 889"/>
                    <a:gd name="T20" fmla="*/ 43 w 802"/>
                    <a:gd name="T21" fmla="*/ 629 h 889"/>
                    <a:gd name="T22" fmla="*/ 13 w 802"/>
                    <a:gd name="T23" fmla="*/ 703 h 889"/>
                    <a:gd name="T24" fmla="*/ 36 w 802"/>
                    <a:gd name="T25" fmla="*/ 844 h 889"/>
                    <a:gd name="T26" fmla="*/ 80 w 802"/>
                    <a:gd name="T27" fmla="*/ 874 h 889"/>
                    <a:gd name="T28" fmla="*/ 124 w 802"/>
                    <a:gd name="T29" fmla="*/ 888 h 889"/>
                    <a:gd name="T30" fmla="*/ 354 w 802"/>
                    <a:gd name="T31" fmla="*/ 874 h 889"/>
                    <a:gd name="T32" fmla="*/ 517 w 802"/>
                    <a:gd name="T33" fmla="*/ 822 h 889"/>
                    <a:gd name="T34" fmla="*/ 569 w 802"/>
                    <a:gd name="T35" fmla="*/ 792 h 889"/>
                    <a:gd name="T36" fmla="*/ 673 w 802"/>
                    <a:gd name="T37" fmla="*/ 651 h 889"/>
                    <a:gd name="T38" fmla="*/ 695 w 802"/>
                    <a:gd name="T39" fmla="*/ 600 h 889"/>
                    <a:gd name="T40" fmla="*/ 747 w 802"/>
                    <a:gd name="T41" fmla="*/ 533 h 889"/>
                    <a:gd name="T42" fmla="*/ 784 w 802"/>
                    <a:gd name="T43" fmla="*/ 451 h 889"/>
                    <a:gd name="T44" fmla="*/ 798 w 802"/>
                    <a:gd name="T45" fmla="*/ 385 h 889"/>
                    <a:gd name="T46" fmla="*/ 650 w 802"/>
                    <a:gd name="T47" fmla="*/ 0 h 889"/>
                    <a:gd name="T48" fmla="*/ 532 w 802"/>
                    <a:gd name="T49" fmla="*/ 22 h 889"/>
                    <a:gd name="T50" fmla="*/ 510 w 802"/>
                    <a:gd name="T5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02" h="889">
                      <a:moveTo>
                        <a:pt x="510" y="44"/>
                      </a:moveTo>
                      <a:cubicBezTo>
                        <a:pt x="455" y="80"/>
                        <a:pt x="422" y="133"/>
                        <a:pt x="376" y="177"/>
                      </a:cubicBezTo>
                      <a:cubicBezTo>
                        <a:pt x="346" y="236"/>
                        <a:pt x="298" y="273"/>
                        <a:pt x="236" y="296"/>
                      </a:cubicBezTo>
                      <a:cubicBezTo>
                        <a:pt x="231" y="303"/>
                        <a:pt x="227" y="312"/>
                        <a:pt x="221" y="318"/>
                      </a:cubicBezTo>
                      <a:cubicBezTo>
                        <a:pt x="215" y="324"/>
                        <a:pt x="205" y="326"/>
                        <a:pt x="199" y="333"/>
                      </a:cubicBezTo>
                      <a:cubicBezTo>
                        <a:pt x="194" y="339"/>
                        <a:pt x="195" y="348"/>
                        <a:pt x="191" y="355"/>
                      </a:cubicBezTo>
                      <a:cubicBezTo>
                        <a:pt x="185" y="366"/>
                        <a:pt x="176" y="375"/>
                        <a:pt x="169" y="385"/>
                      </a:cubicBezTo>
                      <a:cubicBezTo>
                        <a:pt x="156" y="422"/>
                        <a:pt x="155" y="463"/>
                        <a:pt x="132" y="496"/>
                      </a:cubicBezTo>
                      <a:cubicBezTo>
                        <a:pt x="126" y="504"/>
                        <a:pt x="116" y="510"/>
                        <a:pt x="110" y="518"/>
                      </a:cubicBezTo>
                      <a:cubicBezTo>
                        <a:pt x="99" y="532"/>
                        <a:pt x="80" y="562"/>
                        <a:pt x="80" y="562"/>
                      </a:cubicBezTo>
                      <a:cubicBezTo>
                        <a:pt x="68" y="602"/>
                        <a:pt x="78" y="578"/>
                        <a:pt x="43" y="629"/>
                      </a:cubicBezTo>
                      <a:cubicBezTo>
                        <a:pt x="28" y="651"/>
                        <a:pt x="22" y="678"/>
                        <a:pt x="13" y="703"/>
                      </a:cubicBezTo>
                      <a:cubicBezTo>
                        <a:pt x="15" y="727"/>
                        <a:pt x="0" y="812"/>
                        <a:pt x="36" y="844"/>
                      </a:cubicBezTo>
                      <a:cubicBezTo>
                        <a:pt x="49" y="856"/>
                        <a:pt x="65" y="864"/>
                        <a:pt x="80" y="874"/>
                      </a:cubicBezTo>
                      <a:cubicBezTo>
                        <a:pt x="93" y="883"/>
                        <a:pt x="124" y="888"/>
                        <a:pt x="124" y="888"/>
                      </a:cubicBezTo>
                      <a:cubicBezTo>
                        <a:pt x="167" y="886"/>
                        <a:pt x="287" y="889"/>
                        <a:pt x="354" y="874"/>
                      </a:cubicBezTo>
                      <a:cubicBezTo>
                        <a:pt x="410" y="861"/>
                        <a:pt x="461" y="835"/>
                        <a:pt x="517" y="822"/>
                      </a:cubicBezTo>
                      <a:cubicBezTo>
                        <a:pt x="534" y="811"/>
                        <a:pt x="553" y="804"/>
                        <a:pt x="569" y="792"/>
                      </a:cubicBezTo>
                      <a:cubicBezTo>
                        <a:pt x="613" y="757"/>
                        <a:pt x="651" y="702"/>
                        <a:pt x="673" y="651"/>
                      </a:cubicBezTo>
                      <a:cubicBezTo>
                        <a:pt x="680" y="634"/>
                        <a:pt x="685" y="615"/>
                        <a:pt x="695" y="600"/>
                      </a:cubicBezTo>
                      <a:cubicBezTo>
                        <a:pt x="711" y="577"/>
                        <a:pt x="747" y="533"/>
                        <a:pt x="747" y="533"/>
                      </a:cubicBezTo>
                      <a:cubicBezTo>
                        <a:pt x="756" y="504"/>
                        <a:pt x="784" y="451"/>
                        <a:pt x="784" y="451"/>
                      </a:cubicBezTo>
                      <a:cubicBezTo>
                        <a:pt x="787" y="439"/>
                        <a:pt x="798" y="395"/>
                        <a:pt x="798" y="385"/>
                      </a:cubicBezTo>
                      <a:cubicBezTo>
                        <a:pt x="798" y="264"/>
                        <a:pt x="802" y="46"/>
                        <a:pt x="650" y="0"/>
                      </a:cubicBezTo>
                      <a:cubicBezTo>
                        <a:pt x="598" y="5"/>
                        <a:pt x="575" y="6"/>
                        <a:pt x="532" y="22"/>
                      </a:cubicBezTo>
                      <a:cubicBezTo>
                        <a:pt x="516" y="46"/>
                        <a:pt x="526" y="44"/>
                        <a:pt x="510" y="44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" name="Line 1046"/>
              <p:cNvSpPr>
                <a:spLocks noChangeShapeType="1"/>
              </p:cNvSpPr>
              <p:nvPr/>
            </p:nvSpPr>
            <p:spPr bwMode="auto">
              <a:xfrm flipH="1">
                <a:off x="2784" y="326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3935412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Clustering:</a:t>
            </a:r>
          </a:p>
          <a:p>
            <a:pPr marL="552450" lvl="1" indent="-373063" defTabSz="868680">
              <a:tabLst>
                <a:tab pos="628650" algn="l"/>
              </a:tabLst>
              <a:defRPr sz="1800"/>
            </a:pPr>
            <a:r>
              <a:rPr lang="en-US" sz="2400" dirty="0" smtClean="0"/>
              <a:t>Distinguish spammers from normal users,</a:t>
            </a:r>
          </a:p>
          <a:p>
            <a:pPr marL="552450" lvl="1" indent="-373063" defTabSz="868680">
              <a:tabLst>
                <a:tab pos="628650" algn="l"/>
              </a:tabLst>
              <a:defRPr sz="1800"/>
            </a:pPr>
            <a:r>
              <a:rPr lang="en-US" sz="2400" dirty="0" smtClean="0"/>
              <a:t>Learn </a:t>
            </a:r>
            <a:r>
              <a:rPr lang="en-US" sz="2400" dirty="0"/>
              <a:t>locally</a:t>
            </a:r>
            <a:r>
              <a:rPr lang="en-US" sz="2400" dirty="0" smtClean="0"/>
              <a:t>,</a:t>
            </a:r>
          </a:p>
          <a:p>
            <a:pPr marL="552450" lvl="1" indent="-373063" defTabSz="868680">
              <a:tabLst>
                <a:tab pos="628650" algn="l"/>
              </a:tabLst>
              <a:defRPr sz="1800"/>
            </a:pPr>
            <a:r>
              <a:rPr lang="en-US" sz="2400" dirty="0" smtClean="0"/>
              <a:t>Exchange only a subset to reach the global solution.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K-means algorith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5656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315200" cy="1219200"/>
          </a:xfrm>
        </p:spPr>
        <p:txBody>
          <a:bodyPr/>
          <a:lstStyle/>
          <a:p>
            <a:r>
              <a:rPr lang="en-US" dirty="0" smtClean="0"/>
              <a:t>Gossip-based Peer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1509086" cy="232710"/>
          </a:xfrm>
        </p:spPr>
        <p:txBody>
          <a:bodyPr/>
          <a:lstStyle/>
          <a:p>
            <a:fld id="{F02B70FB-18ED-4CA5-8368-F946A6F2C1F7}" type="slidenum">
              <a:rPr lang="en-US" smtClean="0"/>
              <a:t>13</a:t>
            </a:fld>
            <a:endParaRPr lang="en-US"/>
          </a:p>
        </p:txBody>
      </p:sp>
      <p:grpSp>
        <p:nvGrpSpPr>
          <p:cNvPr id="211" name="Group 210"/>
          <p:cNvGrpSpPr/>
          <p:nvPr/>
        </p:nvGrpSpPr>
        <p:grpSpPr>
          <a:xfrm>
            <a:off x="2819400" y="2032759"/>
            <a:ext cx="4800600" cy="1320041"/>
            <a:chOff x="4968603" y="20594265"/>
            <a:chExt cx="7887813" cy="3096344"/>
          </a:xfrm>
        </p:grpSpPr>
        <p:sp>
          <p:nvSpPr>
            <p:cNvPr id="268" name="Oval 267"/>
            <p:cNvSpPr/>
            <p:nvPr/>
          </p:nvSpPr>
          <p:spPr>
            <a:xfrm>
              <a:off x="11953379" y="20738281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12424368" y="21746395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N</a:t>
              </a:r>
            </a:p>
          </p:txBody>
        </p:sp>
        <p:sp>
          <p:nvSpPr>
            <p:cNvPr id="270" name="Oval 269"/>
            <p:cNvSpPr/>
            <p:nvPr/>
          </p:nvSpPr>
          <p:spPr>
            <a:xfrm>
              <a:off x="10873259" y="20890681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L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11377315" y="22466473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O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10657235" y="21746393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K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8929043" y="20594265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9577115" y="21602377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8424987" y="22178441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7344867" y="21746393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9649123" y="22538481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300" dirty="0" smtClean="0">
                  <a:solidFill>
                    <a:schemeClr val="tx2">
                      <a:lumMod val="75000"/>
                    </a:schemeClr>
                  </a:solidFill>
                </a:rPr>
                <a:t>J</a:t>
              </a:r>
              <a:endParaRPr lang="en-US" sz="13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552779" y="20738281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5688683" y="21818401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7200851" y="22826513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4968603" y="22754505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6192739" y="23330569"/>
              <a:ext cx="432048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83" name="Straight Connector 282"/>
            <p:cNvCxnSpPr>
              <a:stCxn id="273" idx="5"/>
              <a:endCxn id="270" idx="2"/>
            </p:cNvCxnSpPr>
            <p:nvPr/>
          </p:nvCxnSpPr>
          <p:spPr>
            <a:xfrm>
              <a:off x="9297819" y="20901578"/>
              <a:ext cx="1575440" cy="1691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70" idx="6"/>
              <a:endCxn id="268" idx="3"/>
            </p:cNvCxnSpPr>
            <p:nvPr/>
          </p:nvCxnSpPr>
          <p:spPr>
            <a:xfrm flipV="1">
              <a:off x="11305307" y="21045594"/>
              <a:ext cx="711344" cy="251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68" idx="5"/>
              <a:endCxn id="271" idx="7"/>
            </p:cNvCxnSpPr>
            <p:nvPr/>
          </p:nvCxnSpPr>
          <p:spPr>
            <a:xfrm flipH="1">
              <a:off x="11746091" y="21045594"/>
              <a:ext cx="576064" cy="14736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68" idx="5"/>
              <a:endCxn id="269" idx="0"/>
            </p:cNvCxnSpPr>
            <p:nvPr/>
          </p:nvCxnSpPr>
          <p:spPr>
            <a:xfrm>
              <a:off x="12322155" y="21045592"/>
              <a:ext cx="318238" cy="7008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71" idx="1"/>
              <a:endCxn id="272" idx="5"/>
            </p:cNvCxnSpPr>
            <p:nvPr/>
          </p:nvCxnSpPr>
          <p:spPr>
            <a:xfrm flipH="1" flipV="1">
              <a:off x="11026011" y="22053706"/>
              <a:ext cx="414576" cy="4654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72" idx="7"/>
              <a:endCxn id="270" idx="4"/>
            </p:cNvCxnSpPr>
            <p:nvPr/>
          </p:nvCxnSpPr>
          <p:spPr>
            <a:xfrm flipV="1">
              <a:off x="11026011" y="21250721"/>
              <a:ext cx="63272" cy="5483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stCxn id="269" idx="3"/>
              <a:endCxn id="271" idx="6"/>
            </p:cNvCxnSpPr>
            <p:nvPr/>
          </p:nvCxnSpPr>
          <p:spPr>
            <a:xfrm flipH="1">
              <a:off x="11809363" y="22053707"/>
              <a:ext cx="678276" cy="5927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>
              <a:stCxn id="268" idx="3"/>
              <a:endCxn id="272" idx="7"/>
            </p:cNvCxnSpPr>
            <p:nvPr/>
          </p:nvCxnSpPr>
          <p:spPr>
            <a:xfrm flipH="1">
              <a:off x="11026011" y="21045594"/>
              <a:ext cx="990640" cy="7535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72" idx="2"/>
              <a:endCxn id="274" idx="5"/>
            </p:cNvCxnSpPr>
            <p:nvPr/>
          </p:nvCxnSpPr>
          <p:spPr>
            <a:xfrm flipH="1" flipV="1">
              <a:off x="9945891" y="21909690"/>
              <a:ext cx="711344" cy="167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stCxn id="271" idx="2"/>
              <a:endCxn id="277" idx="6"/>
            </p:cNvCxnSpPr>
            <p:nvPr/>
          </p:nvCxnSpPr>
          <p:spPr>
            <a:xfrm flipH="1">
              <a:off x="10081171" y="22646493"/>
              <a:ext cx="1296144" cy="7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>
              <a:stCxn id="274" idx="4"/>
              <a:endCxn id="277" idx="0"/>
            </p:cNvCxnSpPr>
            <p:nvPr/>
          </p:nvCxnSpPr>
          <p:spPr>
            <a:xfrm>
              <a:off x="9793139" y="21962417"/>
              <a:ext cx="72008" cy="5760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73" idx="4"/>
              <a:endCxn id="275" idx="0"/>
            </p:cNvCxnSpPr>
            <p:nvPr/>
          </p:nvCxnSpPr>
          <p:spPr>
            <a:xfrm flipH="1">
              <a:off x="8641011" y="20954305"/>
              <a:ext cx="504056" cy="12241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74" idx="3"/>
              <a:endCxn id="275" idx="6"/>
            </p:cNvCxnSpPr>
            <p:nvPr/>
          </p:nvCxnSpPr>
          <p:spPr>
            <a:xfrm flipH="1">
              <a:off x="8857035" y="21909690"/>
              <a:ext cx="783352" cy="4487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275" idx="2"/>
              <a:endCxn id="276" idx="5"/>
            </p:cNvCxnSpPr>
            <p:nvPr/>
          </p:nvCxnSpPr>
          <p:spPr>
            <a:xfrm flipH="1" flipV="1">
              <a:off x="7713643" y="22053706"/>
              <a:ext cx="711344" cy="3047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78" idx="5"/>
              <a:endCxn id="276" idx="1"/>
            </p:cNvCxnSpPr>
            <p:nvPr/>
          </p:nvCxnSpPr>
          <p:spPr>
            <a:xfrm>
              <a:off x="6921555" y="21045594"/>
              <a:ext cx="486584" cy="7535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278" idx="3"/>
              <a:endCxn id="279" idx="0"/>
            </p:cNvCxnSpPr>
            <p:nvPr/>
          </p:nvCxnSpPr>
          <p:spPr>
            <a:xfrm flipH="1">
              <a:off x="5904707" y="21045594"/>
              <a:ext cx="711344" cy="7728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76" idx="4"/>
              <a:endCxn id="280" idx="0"/>
            </p:cNvCxnSpPr>
            <p:nvPr/>
          </p:nvCxnSpPr>
          <p:spPr>
            <a:xfrm flipH="1">
              <a:off x="7416875" y="22106433"/>
              <a:ext cx="144016" cy="7200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76" idx="2"/>
              <a:endCxn id="282" idx="7"/>
            </p:cNvCxnSpPr>
            <p:nvPr/>
          </p:nvCxnSpPr>
          <p:spPr>
            <a:xfrm flipH="1">
              <a:off x="6561515" y="21926413"/>
              <a:ext cx="783352" cy="14568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80" idx="3"/>
              <a:endCxn id="282" idx="6"/>
            </p:cNvCxnSpPr>
            <p:nvPr/>
          </p:nvCxnSpPr>
          <p:spPr>
            <a:xfrm flipH="1">
              <a:off x="6624787" y="23133826"/>
              <a:ext cx="639336" cy="376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79" idx="4"/>
              <a:endCxn id="282" idx="0"/>
            </p:cNvCxnSpPr>
            <p:nvPr/>
          </p:nvCxnSpPr>
          <p:spPr>
            <a:xfrm>
              <a:off x="5904707" y="22178441"/>
              <a:ext cx="504056" cy="11521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281" idx="0"/>
              <a:endCxn id="279" idx="2"/>
            </p:cNvCxnSpPr>
            <p:nvPr/>
          </p:nvCxnSpPr>
          <p:spPr>
            <a:xfrm flipV="1">
              <a:off x="5184627" y="21998421"/>
              <a:ext cx="504056" cy="7560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281" idx="5"/>
              <a:endCxn id="282" idx="2"/>
            </p:cNvCxnSpPr>
            <p:nvPr/>
          </p:nvCxnSpPr>
          <p:spPr>
            <a:xfrm>
              <a:off x="5337379" y="23061818"/>
              <a:ext cx="855360" cy="4487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79" idx="6"/>
              <a:endCxn id="276" idx="2"/>
            </p:cNvCxnSpPr>
            <p:nvPr/>
          </p:nvCxnSpPr>
          <p:spPr>
            <a:xfrm flipV="1">
              <a:off x="6120731" y="21926413"/>
              <a:ext cx="1224136" cy="7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273" idx="2"/>
            </p:cNvCxnSpPr>
            <p:nvPr/>
          </p:nvCxnSpPr>
          <p:spPr>
            <a:xfrm flipH="1">
              <a:off x="6984827" y="20774285"/>
              <a:ext cx="1944216" cy="360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3" name="TextBox 312"/>
          <p:cNvSpPr txBox="1"/>
          <p:nvPr/>
        </p:nvSpPr>
        <p:spPr>
          <a:xfrm>
            <a:off x="1219200" y="2286000"/>
            <a:ext cx="150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Friendship</a:t>
            </a:r>
          </a:p>
          <a:p>
            <a:r>
              <a:rPr lang="en-US" sz="2000" dirty="0" smtClean="0"/>
              <a:t>Graph</a:t>
            </a:r>
            <a:endParaRPr lang="en-US" sz="2000" dirty="0"/>
          </a:p>
        </p:txBody>
      </p:sp>
      <p:grpSp>
        <p:nvGrpSpPr>
          <p:cNvPr id="683" name="Group 682"/>
          <p:cNvGrpSpPr/>
          <p:nvPr/>
        </p:nvGrpSpPr>
        <p:grpSpPr>
          <a:xfrm>
            <a:off x="1752600" y="3733800"/>
            <a:ext cx="6437965" cy="2789518"/>
            <a:chOff x="1486835" y="3733800"/>
            <a:chExt cx="6437965" cy="2789518"/>
          </a:xfrm>
        </p:grpSpPr>
        <p:grpSp>
          <p:nvGrpSpPr>
            <p:cNvPr id="629" name="Group 628"/>
            <p:cNvGrpSpPr/>
            <p:nvPr/>
          </p:nvGrpSpPr>
          <p:grpSpPr>
            <a:xfrm>
              <a:off x="1486835" y="3779025"/>
              <a:ext cx="2932765" cy="2744293"/>
              <a:chOff x="4572000" y="2743200"/>
              <a:chExt cx="3694765" cy="3125293"/>
            </a:xfrm>
          </p:grpSpPr>
          <p:sp>
            <p:nvSpPr>
              <p:cNvPr id="630" name="Oval 629"/>
              <p:cNvSpPr/>
              <p:nvPr/>
            </p:nvSpPr>
            <p:spPr>
              <a:xfrm>
                <a:off x="4648200" y="2819400"/>
                <a:ext cx="3505200" cy="2971800"/>
              </a:xfrm>
              <a:prstGeom prst="ellipse">
                <a:avLst/>
              </a:prstGeom>
              <a:noFill/>
              <a:ln w="349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4572000" y="41148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M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971740" y="55626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6553200" y="27432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L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7963835" y="45720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O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7772400" y="35052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K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4724400" y="35814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H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4953000" y="51816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6248400" y="57150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G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586941" y="47244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E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7315200" y="30480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300" dirty="0" smtClean="0">
                    <a:solidFill>
                      <a:schemeClr val="tx2">
                        <a:lumMod val="75000"/>
                      </a:schemeClr>
                    </a:solidFill>
                  </a:rPr>
                  <a:t>J</a:t>
                </a:r>
                <a:endParaRPr lang="en-US" sz="13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5638800" y="28194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D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5105400" y="31242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B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659035" y="51054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F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8001000" y="4022164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A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449235" y="5561507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C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6" name="Freeform 645"/>
              <p:cNvSpPr/>
              <p:nvPr/>
            </p:nvSpPr>
            <p:spPr>
              <a:xfrm>
                <a:off x="5319059" y="3212353"/>
                <a:ext cx="2046941" cy="209630"/>
              </a:xfrm>
              <a:custGeom>
                <a:avLst/>
                <a:gdLst>
                  <a:gd name="connsiteX0" fmla="*/ 2046941 w 2046941"/>
                  <a:gd name="connsiteY0" fmla="*/ 0 h 209630"/>
                  <a:gd name="connsiteX1" fmla="*/ 1270000 w 2046941"/>
                  <a:gd name="connsiteY1" fmla="*/ 209176 h 209630"/>
                  <a:gd name="connsiteX2" fmla="*/ 0 w 2046941"/>
                  <a:gd name="connsiteY2" fmla="*/ 59765 h 209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6941" h="209630">
                    <a:moveTo>
                      <a:pt x="2046941" y="0"/>
                    </a:moveTo>
                    <a:cubicBezTo>
                      <a:pt x="1829049" y="99607"/>
                      <a:pt x="1611157" y="199215"/>
                      <a:pt x="1270000" y="209176"/>
                    </a:cubicBezTo>
                    <a:cubicBezTo>
                      <a:pt x="928843" y="219137"/>
                      <a:pt x="244039" y="62255"/>
                      <a:pt x="0" y="5976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Freeform 646"/>
              <p:cNvSpPr/>
              <p:nvPr/>
            </p:nvSpPr>
            <p:spPr>
              <a:xfrm>
                <a:off x="5692588" y="3182471"/>
                <a:ext cx="1718236" cy="2390588"/>
              </a:xfrm>
              <a:custGeom>
                <a:avLst/>
                <a:gdLst>
                  <a:gd name="connsiteX0" fmla="*/ 1718236 w 1718236"/>
                  <a:gd name="connsiteY0" fmla="*/ 0 h 2390588"/>
                  <a:gd name="connsiteX1" fmla="*/ 642471 w 1718236"/>
                  <a:gd name="connsiteY1" fmla="*/ 1494117 h 2390588"/>
                  <a:gd name="connsiteX2" fmla="*/ 0 w 1718236"/>
                  <a:gd name="connsiteY2" fmla="*/ 2390588 h 239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8236" h="2390588">
                    <a:moveTo>
                      <a:pt x="1718236" y="0"/>
                    </a:moveTo>
                    <a:lnTo>
                      <a:pt x="642471" y="1494117"/>
                    </a:lnTo>
                    <a:lnTo>
                      <a:pt x="0" y="2390588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Freeform 647"/>
              <p:cNvSpPr/>
              <p:nvPr/>
            </p:nvSpPr>
            <p:spPr>
              <a:xfrm>
                <a:off x="4811059" y="2898588"/>
                <a:ext cx="1837765" cy="1882588"/>
              </a:xfrm>
              <a:custGeom>
                <a:avLst/>
                <a:gdLst>
                  <a:gd name="connsiteX0" fmla="*/ 1837765 w 1837765"/>
                  <a:gd name="connsiteY0" fmla="*/ 0 h 1882588"/>
                  <a:gd name="connsiteX1" fmla="*/ 0 w 1837765"/>
                  <a:gd name="connsiteY1" fmla="*/ 1882588 h 188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7765" h="1882588">
                    <a:moveTo>
                      <a:pt x="1837765" y="0"/>
                    </a:moveTo>
                    <a:cubicBezTo>
                      <a:pt x="1062069" y="784411"/>
                      <a:pt x="286373" y="1568823"/>
                      <a:pt x="0" y="188258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Freeform 648"/>
              <p:cNvSpPr/>
              <p:nvPr/>
            </p:nvSpPr>
            <p:spPr>
              <a:xfrm>
                <a:off x="6375332" y="2898588"/>
                <a:ext cx="1304433" cy="2256118"/>
              </a:xfrm>
              <a:custGeom>
                <a:avLst/>
                <a:gdLst>
                  <a:gd name="connsiteX0" fmla="*/ 288433 w 1304433"/>
                  <a:gd name="connsiteY0" fmla="*/ 0 h 2256118"/>
                  <a:gd name="connsiteX1" fmla="*/ 64315 w 1304433"/>
                  <a:gd name="connsiteY1" fmla="*/ 1494118 h 2256118"/>
                  <a:gd name="connsiteX2" fmla="*/ 1304433 w 1304433"/>
                  <a:gd name="connsiteY2" fmla="*/ 2256118 h 225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4433" h="2256118">
                    <a:moveTo>
                      <a:pt x="288433" y="0"/>
                    </a:moveTo>
                    <a:cubicBezTo>
                      <a:pt x="91707" y="559049"/>
                      <a:pt x="-105018" y="1118098"/>
                      <a:pt x="64315" y="1494118"/>
                    </a:cubicBezTo>
                    <a:cubicBezTo>
                      <a:pt x="233648" y="1870138"/>
                      <a:pt x="1304433" y="2256118"/>
                      <a:pt x="1304433" y="225611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Freeform 649"/>
              <p:cNvSpPr/>
              <p:nvPr/>
            </p:nvSpPr>
            <p:spPr>
              <a:xfrm>
                <a:off x="4826000" y="4109117"/>
                <a:ext cx="3182471" cy="119236"/>
              </a:xfrm>
              <a:custGeom>
                <a:avLst/>
                <a:gdLst>
                  <a:gd name="connsiteX0" fmla="*/ 0 w 3182471"/>
                  <a:gd name="connsiteY0" fmla="*/ 119236 h 119236"/>
                  <a:gd name="connsiteX1" fmla="*/ 3182471 w 3182471"/>
                  <a:gd name="connsiteY1" fmla="*/ 14648 h 11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82471" h="119236">
                    <a:moveTo>
                      <a:pt x="0" y="119236"/>
                    </a:moveTo>
                    <a:cubicBezTo>
                      <a:pt x="1383304" y="43285"/>
                      <a:pt x="2766608" y="-32666"/>
                      <a:pt x="3182471" y="1464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Freeform 650"/>
              <p:cNvSpPr/>
              <p:nvPr/>
            </p:nvSpPr>
            <p:spPr>
              <a:xfrm>
                <a:off x="4781176" y="4258235"/>
                <a:ext cx="1628589" cy="1419412"/>
              </a:xfrm>
              <a:custGeom>
                <a:avLst/>
                <a:gdLst>
                  <a:gd name="connsiteX0" fmla="*/ 0 w 1628589"/>
                  <a:gd name="connsiteY0" fmla="*/ 0 h 1419412"/>
                  <a:gd name="connsiteX1" fmla="*/ 1284942 w 1628589"/>
                  <a:gd name="connsiteY1" fmla="*/ 478118 h 1419412"/>
                  <a:gd name="connsiteX2" fmla="*/ 1628589 w 1628589"/>
                  <a:gd name="connsiteY2" fmla="*/ 1419412 h 141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8589" h="1419412">
                    <a:moveTo>
                      <a:pt x="0" y="0"/>
                    </a:moveTo>
                    <a:cubicBezTo>
                      <a:pt x="506755" y="120774"/>
                      <a:pt x="1013511" y="241549"/>
                      <a:pt x="1284942" y="478118"/>
                    </a:cubicBezTo>
                    <a:cubicBezTo>
                      <a:pt x="1556374" y="714687"/>
                      <a:pt x="1628589" y="1419412"/>
                      <a:pt x="1628589" y="1419412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Freeform 651"/>
              <p:cNvSpPr/>
              <p:nvPr/>
            </p:nvSpPr>
            <p:spPr>
              <a:xfrm>
                <a:off x="5797176" y="3003176"/>
                <a:ext cx="1255059" cy="2525059"/>
              </a:xfrm>
              <a:custGeom>
                <a:avLst/>
                <a:gdLst>
                  <a:gd name="connsiteX0" fmla="*/ 1255059 w 1255059"/>
                  <a:gd name="connsiteY0" fmla="*/ 2525059 h 2525059"/>
                  <a:gd name="connsiteX1" fmla="*/ 433295 w 1255059"/>
                  <a:gd name="connsiteY1" fmla="*/ 1389530 h 2525059"/>
                  <a:gd name="connsiteX2" fmla="*/ 0 w 1255059"/>
                  <a:gd name="connsiteY2" fmla="*/ 0 h 252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5059" h="2525059">
                    <a:moveTo>
                      <a:pt x="1255059" y="2525059"/>
                    </a:moveTo>
                    <a:cubicBezTo>
                      <a:pt x="948765" y="2167716"/>
                      <a:pt x="642472" y="1810373"/>
                      <a:pt x="433295" y="1389530"/>
                    </a:cubicBezTo>
                    <a:cubicBezTo>
                      <a:pt x="224118" y="968687"/>
                      <a:pt x="0" y="0"/>
                      <a:pt x="0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Freeform 652"/>
              <p:cNvSpPr/>
              <p:nvPr/>
            </p:nvSpPr>
            <p:spPr>
              <a:xfrm>
                <a:off x="5169647" y="4260757"/>
                <a:ext cx="2823882" cy="923831"/>
              </a:xfrm>
              <a:custGeom>
                <a:avLst/>
                <a:gdLst>
                  <a:gd name="connsiteX0" fmla="*/ 0 w 2823882"/>
                  <a:gd name="connsiteY0" fmla="*/ 923831 h 923831"/>
                  <a:gd name="connsiteX1" fmla="*/ 1165412 w 2823882"/>
                  <a:gd name="connsiteY1" fmla="*/ 12419 h 923831"/>
                  <a:gd name="connsiteX2" fmla="*/ 2823882 w 2823882"/>
                  <a:gd name="connsiteY2" fmla="*/ 371008 h 9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3882" h="923831">
                    <a:moveTo>
                      <a:pt x="0" y="923831"/>
                    </a:moveTo>
                    <a:cubicBezTo>
                      <a:pt x="347382" y="514193"/>
                      <a:pt x="694765" y="104556"/>
                      <a:pt x="1165412" y="12419"/>
                    </a:cubicBezTo>
                    <a:cubicBezTo>
                      <a:pt x="1636059" y="-79718"/>
                      <a:pt x="2823882" y="371008"/>
                      <a:pt x="2823882" y="37100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Freeform 653"/>
              <p:cNvSpPr/>
              <p:nvPr/>
            </p:nvSpPr>
            <p:spPr>
              <a:xfrm>
                <a:off x="4975412" y="3585882"/>
                <a:ext cx="2808941" cy="74706"/>
              </a:xfrm>
              <a:custGeom>
                <a:avLst/>
                <a:gdLst>
                  <a:gd name="connsiteX0" fmla="*/ 2808941 w 2808941"/>
                  <a:gd name="connsiteY0" fmla="*/ 0 h 74706"/>
                  <a:gd name="connsiteX1" fmla="*/ 0 w 2808941"/>
                  <a:gd name="connsiteY1" fmla="*/ 74706 h 7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8941" h="74706">
                    <a:moveTo>
                      <a:pt x="2808941" y="0"/>
                    </a:moveTo>
                    <a:lnTo>
                      <a:pt x="0" y="74706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5" name="Group 654"/>
            <p:cNvGrpSpPr/>
            <p:nvPr/>
          </p:nvGrpSpPr>
          <p:grpSpPr>
            <a:xfrm>
              <a:off x="5105400" y="3733800"/>
              <a:ext cx="2819400" cy="2743200"/>
              <a:chOff x="4542118" y="2743200"/>
              <a:chExt cx="3724647" cy="3125293"/>
            </a:xfrm>
          </p:grpSpPr>
          <p:sp>
            <p:nvSpPr>
              <p:cNvPr id="656" name="Oval 655"/>
              <p:cNvSpPr/>
              <p:nvPr/>
            </p:nvSpPr>
            <p:spPr>
              <a:xfrm>
                <a:off x="4648200" y="2819400"/>
                <a:ext cx="3505200" cy="2971800"/>
              </a:xfrm>
              <a:prstGeom prst="ellipse">
                <a:avLst/>
              </a:prstGeom>
              <a:noFill/>
              <a:ln w="349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4542118" y="41148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M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6971740" y="55626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6553200" y="27432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L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7963835" y="45720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O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4953000" y="51816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K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4724400" y="35814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H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5791200" y="2789518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6248400" y="57150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G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7772400" y="35052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E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7315200" y="30480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300" dirty="0" smtClean="0">
                    <a:solidFill>
                      <a:schemeClr val="tx2">
                        <a:lumMod val="75000"/>
                      </a:schemeClr>
                    </a:solidFill>
                  </a:rPr>
                  <a:t>J</a:t>
                </a:r>
                <a:endParaRPr lang="en-US" sz="13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7696200" y="51054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D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5105400" y="31242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B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4648200" y="4648200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F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8001000" y="4022164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A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5449235" y="5561507"/>
                <a:ext cx="265765" cy="15349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2">
                        <a:lumMod val="75000"/>
                      </a:schemeClr>
                    </a:solidFill>
                  </a:rPr>
                  <a:t>C</a:t>
                </a:r>
                <a:endParaRPr lang="en-US" sz="1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2" name="Freeform 671"/>
              <p:cNvSpPr/>
              <p:nvPr/>
            </p:nvSpPr>
            <p:spPr>
              <a:xfrm>
                <a:off x="6633882" y="2898588"/>
                <a:ext cx="1135530" cy="736008"/>
              </a:xfrm>
              <a:custGeom>
                <a:avLst/>
                <a:gdLst>
                  <a:gd name="connsiteX0" fmla="*/ 0 w 1135530"/>
                  <a:gd name="connsiteY0" fmla="*/ 0 h 736008"/>
                  <a:gd name="connsiteX1" fmla="*/ 403412 w 1135530"/>
                  <a:gd name="connsiteY1" fmla="*/ 642471 h 736008"/>
                  <a:gd name="connsiteX2" fmla="*/ 1135530 w 1135530"/>
                  <a:gd name="connsiteY2" fmla="*/ 732118 h 73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5530" h="736008">
                    <a:moveTo>
                      <a:pt x="0" y="0"/>
                    </a:moveTo>
                    <a:cubicBezTo>
                      <a:pt x="107078" y="260225"/>
                      <a:pt x="214157" y="520451"/>
                      <a:pt x="403412" y="642471"/>
                    </a:cubicBezTo>
                    <a:cubicBezTo>
                      <a:pt x="592667" y="764491"/>
                      <a:pt x="1135530" y="732118"/>
                      <a:pt x="1135530" y="73211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Freeform 672"/>
              <p:cNvSpPr/>
              <p:nvPr/>
            </p:nvSpPr>
            <p:spPr>
              <a:xfrm>
                <a:off x="5647765" y="2898588"/>
                <a:ext cx="978731" cy="2689412"/>
              </a:xfrm>
              <a:custGeom>
                <a:avLst/>
                <a:gdLst>
                  <a:gd name="connsiteX0" fmla="*/ 941294 w 978731"/>
                  <a:gd name="connsiteY0" fmla="*/ 0 h 2689412"/>
                  <a:gd name="connsiteX1" fmla="*/ 866588 w 978731"/>
                  <a:gd name="connsiteY1" fmla="*/ 1419412 h 2689412"/>
                  <a:gd name="connsiteX2" fmla="*/ 0 w 978731"/>
                  <a:gd name="connsiteY2" fmla="*/ 2689412 h 268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8731" h="2689412">
                    <a:moveTo>
                      <a:pt x="941294" y="0"/>
                    </a:moveTo>
                    <a:cubicBezTo>
                      <a:pt x="982382" y="485588"/>
                      <a:pt x="1023470" y="971177"/>
                      <a:pt x="866588" y="1419412"/>
                    </a:cubicBezTo>
                    <a:cubicBezTo>
                      <a:pt x="709706" y="1867647"/>
                      <a:pt x="0" y="2689412"/>
                      <a:pt x="0" y="2689412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Freeform 673"/>
              <p:cNvSpPr/>
              <p:nvPr/>
            </p:nvSpPr>
            <p:spPr>
              <a:xfrm>
                <a:off x="7121460" y="3212353"/>
                <a:ext cx="573246" cy="1912471"/>
              </a:xfrm>
              <a:custGeom>
                <a:avLst/>
                <a:gdLst>
                  <a:gd name="connsiteX0" fmla="*/ 334187 w 573246"/>
                  <a:gd name="connsiteY0" fmla="*/ 0 h 1912471"/>
                  <a:gd name="connsiteX1" fmla="*/ 5481 w 573246"/>
                  <a:gd name="connsiteY1" fmla="*/ 1180353 h 1912471"/>
                  <a:gd name="connsiteX2" fmla="*/ 573246 w 573246"/>
                  <a:gd name="connsiteY2" fmla="*/ 1912471 h 191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3246" h="1912471">
                    <a:moveTo>
                      <a:pt x="334187" y="0"/>
                    </a:moveTo>
                    <a:cubicBezTo>
                      <a:pt x="149912" y="430804"/>
                      <a:pt x="-34362" y="861608"/>
                      <a:pt x="5481" y="1180353"/>
                    </a:cubicBezTo>
                    <a:cubicBezTo>
                      <a:pt x="45324" y="1499098"/>
                      <a:pt x="573246" y="1912471"/>
                      <a:pt x="573246" y="1912471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Freeform 674"/>
              <p:cNvSpPr/>
              <p:nvPr/>
            </p:nvSpPr>
            <p:spPr>
              <a:xfrm>
                <a:off x="4960470" y="3720353"/>
                <a:ext cx="3033057" cy="545818"/>
              </a:xfrm>
              <a:custGeom>
                <a:avLst/>
                <a:gdLst>
                  <a:gd name="connsiteX0" fmla="*/ 3033058 w 3033058"/>
                  <a:gd name="connsiteY0" fmla="*/ 403412 h 545818"/>
                  <a:gd name="connsiteX1" fmla="*/ 1927411 w 3033058"/>
                  <a:gd name="connsiteY1" fmla="*/ 522941 h 545818"/>
                  <a:gd name="connsiteX2" fmla="*/ 0 w 3033058"/>
                  <a:gd name="connsiteY2" fmla="*/ 0 h 54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3058" h="545818">
                    <a:moveTo>
                      <a:pt x="3033058" y="403412"/>
                    </a:moveTo>
                    <a:cubicBezTo>
                      <a:pt x="2732989" y="496794"/>
                      <a:pt x="2432921" y="590176"/>
                      <a:pt x="1927411" y="522941"/>
                    </a:cubicBezTo>
                    <a:cubicBezTo>
                      <a:pt x="1421901" y="455706"/>
                      <a:pt x="0" y="0"/>
                      <a:pt x="0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Freeform 675"/>
              <p:cNvSpPr/>
              <p:nvPr/>
            </p:nvSpPr>
            <p:spPr>
              <a:xfrm>
                <a:off x="4930588" y="4497271"/>
                <a:ext cx="3062941" cy="209200"/>
              </a:xfrm>
              <a:custGeom>
                <a:avLst/>
                <a:gdLst>
                  <a:gd name="connsiteX0" fmla="*/ 3062941 w 3062941"/>
                  <a:gd name="connsiteY0" fmla="*/ 209200 h 209200"/>
                  <a:gd name="connsiteX1" fmla="*/ 1613647 w 3062941"/>
                  <a:gd name="connsiteY1" fmla="*/ 23 h 209200"/>
                  <a:gd name="connsiteX2" fmla="*/ 0 w 3062941"/>
                  <a:gd name="connsiteY2" fmla="*/ 194258 h 20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2941" h="209200">
                    <a:moveTo>
                      <a:pt x="3062941" y="209200"/>
                    </a:moveTo>
                    <a:cubicBezTo>
                      <a:pt x="2593539" y="105856"/>
                      <a:pt x="2124137" y="2513"/>
                      <a:pt x="1613647" y="23"/>
                    </a:cubicBezTo>
                    <a:cubicBezTo>
                      <a:pt x="1103157" y="-2467"/>
                      <a:pt x="0" y="194258"/>
                      <a:pt x="0" y="19425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Freeform 676"/>
              <p:cNvSpPr/>
              <p:nvPr/>
            </p:nvSpPr>
            <p:spPr>
              <a:xfrm>
                <a:off x="5274235" y="3302000"/>
                <a:ext cx="1748118" cy="2226235"/>
              </a:xfrm>
              <a:custGeom>
                <a:avLst/>
                <a:gdLst>
                  <a:gd name="connsiteX0" fmla="*/ 1748118 w 1748118"/>
                  <a:gd name="connsiteY0" fmla="*/ 2226235 h 2226235"/>
                  <a:gd name="connsiteX1" fmla="*/ 881530 w 1748118"/>
                  <a:gd name="connsiteY1" fmla="*/ 1001059 h 2226235"/>
                  <a:gd name="connsiteX2" fmla="*/ 0 w 1748118"/>
                  <a:gd name="connsiteY2" fmla="*/ 0 h 222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8118" h="2226235">
                    <a:moveTo>
                      <a:pt x="1748118" y="2226235"/>
                    </a:moveTo>
                    <a:cubicBezTo>
                      <a:pt x="1460500" y="1799166"/>
                      <a:pt x="1172883" y="1372098"/>
                      <a:pt x="881530" y="1001059"/>
                    </a:cubicBezTo>
                    <a:cubicBezTo>
                      <a:pt x="590177" y="630020"/>
                      <a:pt x="0" y="0"/>
                      <a:pt x="0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Freeform 677"/>
              <p:cNvSpPr/>
              <p:nvPr/>
            </p:nvSpPr>
            <p:spPr>
              <a:xfrm>
                <a:off x="4826000" y="4147003"/>
                <a:ext cx="1714988" cy="1575469"/>
              </a:xfrm>
              <a:custGeom>
                <a:avLst/>
                <a:gdLst>
                  <a:gd name="connsiteX0" fmla="*/ 1553882 w 1714987"/>
                  <a:gd name="connsiteY0" fmla="*/ 1575469 h 1575469"/>
                  <a:gd name="connsiteX1" fmla="*/ 1568824 w 1714987"/>
                  <a:gd name="connsiteY1" fmla="*/ 156057 h 1575469"/>
                  <a:gd name="connsiteX2" fmla="*/ 0 w 1714987"/>
                  <a:gd name="connsiteY2" fmla="*/ 36527 h 157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987" h="1575469">
                    <a:moveTo>
                      <a:pt x="1553882" y="1575469"/>
                    </a:moveTo>
                    <a:cubicBezTo>
                      <a:pt x="1690843" y="994008"/>
                      <a:pt x="1827804" y="412547"/>
                      <a:pt x="1568824" y="156057"/>
                    </a:cubicBezTo>
                    <a:cubicBezTo>
                      <a:pt x="1309844" y="-100433"/>
                      <a:pt x="0" y="36527"/>
                      <a:pt x="0" y="3652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Freeform 678"/>
              <p:cNvSpPr/>
              <p:nvPr/>
            </p:nvSpPr>
            <p:spPr>
              <a:xfrm>
                <a:off x="5139765" y="4870760"/>
                <a:ext cx="2554941" cy="343711"/>
              </a:xfrm>
              <a:custGeom>
                <a:avLst/>
                <a:gdLst>
                  <a:gd name="connsiteX0" fmla="*/ 0 w 2554941"/>
                  <a:gd name="connsiteY0" fmla="*/ 343711 h 343711"/>
                  <a:gd name="connsiteX1" fmla="*/ 1553882 w 2554941"/>
                  <a:gd name="connsiteY1" fmla="*/ 64 h 343711"/>
                  <a:gd name="connsiteX2" fmla="*/ 2554941 w 2554941"/>
                  <a:gd name="connsiteY2" fmla="*/ 313828 h 34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4941" h="343711">
                    <a:moveTo>
                      <a:pt x="0" y="343711"/>
                    </a:moveTo>
                    <a:cubicBezTo>
                      <a:pt x="564029" y="174377"/>
                      <a:pt x="1128059" y="5044"/>
                      <a:pt x="1553882" y="64"/>
                    </a:cubicBezTo>
                    <a:cubicBezTo>
                      <a:pt x="1979705" y="-4916"/>
                      <a:pt x="2330824" y="278965"/>
                      <a:pt x="2554941" y="31382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Freeform 679"/>
              <p:cNvSpPr/>
              <p:nvPr/>
            </p:nvSpPr>
            <p:spPr>
              <a:xfrm>
                <a:off x="4900706" y="2928471"/>
                <a:ext cx="1416355" cy="1718235"/>
              </a:xfrm>
              <a:custGeom>
                <a:avLst/>
                <a:gdLst>
                  <a:gd name="connsiteX0" fmla="*/ 1030941 w 1416355"/>
                  <a:gd name="connsiteY0" fmla="*/ 0 h 1718235"/>
                  <a:gd name="connsiteX1" fmla="*/ 1359647 w 1416355"/>
                  <a:gd name="connsiteY1" fmla="*/ 896470 h 1718235"/>
                  <a:gd name="connsiteX2" fmla="*/ 0 w 1416355"/>
                  <a:gd name="connsiteY2" fmla="*/ 1718235 h 171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6355" h="1718235">
                    <a:moveTo>
                      <a:pt x="1030941" y="0"/>
                    </a:moveTo>
                    <a:cubicBezTo>
                      <a:pt x="1281206" y="305048"/>
                      <a:pt x="1531471" y="610097"/>
                      <a:pt x="1359647" y="896470"/>
                    </a:cubicBezTo>
                    <a:cubicBezTo>
                      <a:pt x="1187823" y="1182843"/>
                      <a:pt x="0" y="1718235"/>
                      <a:pt x="0" y="171823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2" name="TextBox 681"/>
            <p:cNvSpPr txBox="1"/>
            <p:nvPr/>
          </p:nvSpPr>
          <p:spPr>
            <a:xfrm>
              <a:off x="4495800" y="4953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…..</a:t>
              </a:r>
              <a:endParaRPr lang="en-US" dirty="0"/>
            </a:p>
          </p:txBody>
        </p:sp>
      </p:grpSp>
      <p:sp>
        <p:nvSpPr>
          <p:cNvPr id="684" name="TextBox 683"/>
          <p:cNvSpPr txBox="1"/>
          <p:nvPr/>
        </p:nvSpPr>
        <p:spPr>
          <a:xfrm>
            <a:off x="762000" y="59977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Random</a:t>
            </a:r>
          </a:p>
          <a:p>
            <a:r>
              <a:rPr lang="en-US" sz="2000" dirty="0" smtClean="0"/>
              <a:t>Overlays </a:t>
            </a:r>
            <a:endParaRPr lang="en-US" sz="2000" dirty="0"/>
          </a:p>
        </p:txBody>
      </p:sp>
      <p:cxnSp>
        <p:nvCxnSpPr>
          <p:cNvPr id="686" name="Straight Arrow Connector 685"/>
          <p:cNvCxnSpPr/>
          <p:nvPr/>
        </p:nvCxnSpPr>
        <p:spPr>
          <a:xfrm flipV="1">
            <a:off x="2880659" y="2574364"/>
            <a:ext cx="304800" cy="304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Arrow Connector 688"/>
          <p:cNvCxnSpPr/>
          <p:nvPr/>
        </p:nvCxnSpPr>
        <p:spPr>
          <a:xfrm flipV="1">
            <a:off x="3366246" y="2178423"/>
            <a:ext cx="381000" cy="228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Arrow Connector 690"/>
          <p:cNvCxnSpPr/>
          <p:nvPr/>
        </p:nvCxnSpPr>
        <p:spPr>
          <a:xfrm>
            <a:off x="4037105" y="2026023"/>
            <a:ext cx="1219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6" name="Freeform 695"/>
          <p:cNvSpPr/>
          <p:nvPr/>
        </p:nvSpPr>
        <p:spPr>
          <a:xfrm>
            <a:off x="5683623" y="4597926"/>
            <a:ext cx="2295896" cy="479087"/>
          </a:xfrm>
          <a:custGeom>
            <a:avLst/>
            <a:gdLst>
              <a:gd name="connsiteX0" fmla="*/ 3033058 w 3033058"/>
              <a:gd name="connsiteY0" fmla="*/ 403412 h 545818"/>
              <a:gd name="connsiteX1" fmla="*/ 1927411 w 3033058"/>
              <a:gd name="connsiteY1" fmla="*/ 522941 h 545818"/>
              <a:gd name="connsiteX2" fmla="*/ 0 w 3033058"/>
              <a:gd name="connsiteY2" fmla="*/ 0 h 5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058" h="545818">
                <a:moveTo>
                  <a:pt x="3033058" y="403412"/>
                </a:moveTo>
                <a:cubicBezTo>
                  <a:pt x="2732989" y="496794"/>
                  <a:pt x="2432921" y="590176"/>
                  <a:pt x="1927411" y="522941"/>
                </a:cubicBezTo>
                <a:cubicBezTo>
                  <a:pt x="1421901" y="455706"/>
                  <a:pt x="0" y="0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" grpId="0"/>
      <p:bldP spid="6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Spotting Misbehaving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981200"/>
            <a:ext cx="4773612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Validation overlay:</a:t>
            </a:r>
          </a:p>
          <a:p>
            <a:pPr marL="552450" lvl="1" indent="-373063" defTabSz="868680">
              <a:defRPr sz="1800"/>
            </a:pPr>
            <a:r>
              <a:rPr lang="en-US" sz="2400" dirty="0"/>
              <a:t>Nodes’ data are reproducible</a:t>
            </a:r>
            <a:r>
              <a:rPr lang="en-US" sz="2400" dirty="0" smtClean="0"/>
              <a:t>,</a:t>
            </a:r>
          </a:p>
          <a:p>
            <a:pPr marL="552450" lvl="1" indent="-373063" defTabSz="868680">
              <a:defRPr sz="1800"/>
            </a:pPr>
            <a:r>
              <a:rPr lang="en-US" sz="2400" dirty="0" smtClean="0"/>
              <a:t>Auditors </a:t>
            </a:r>
            <a:r>
              <a:rPr lang="en-US" sz="2400" dirty="0"/>
              <a:t>are randomly selected</a:t>
            </a:r>
            <a:r>
              <a:rPr lang="en-US" sz="2400" dirty="0" smtClean="0"/>
              <a:t>,</a:t>
            </a:r>
          </a:p>
          <a:p>
            <a:pPr marL="552450" lvl="1" indent="-373063" defTabSz="868680">
              <a:defRPr sz="1800"/>
            </a:pPr>
            <a:r>
              <a:rPr lang="en-US" sz="2400" dirty="0" smtClean="0"/>
              <a:t>Features </a:t>
            </a:r>
            <a:r>
              <a:rPr lang="en-US" sz="2400" dirty="0"/>
              <a:t>are randomly assigned to </a:t>
            </a:r>
            <a:r>
              <a:rPr lang="en-US" sz="2400" smtClean="0"/>
              <a:t>auditors.</a:t>
            </a:r>
          </a:p>
          <a:p>
            <a:pPr marL="552450" lvl="1" indent="-373063" defTabSz="868680">
              <a:defRPr sz="1800"/>
            </a:pPr>
            <a:r>
              <a:rPr lang="en-US" sz="2400" smtClean="0"/>
              <a:t>Decision </a:t>
            </a:r>
            <a:r>
              <a:rPr lang="en-US" sz="2400" dirty="0"/>
              <a:t>is based on validation of node’s model versus Auditors’ model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3657600"/>
            <a:ext cx="2895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Graph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2438400"/>
            <a:ext cx="28956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Overlay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4876800"/>
            <a:ext cx="28956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 Overlay</a:t>
            </a: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7010400" y="3276600"/>
            <a:ext cx="152400" cy="304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6553200" y="4495800"/>
            <a:ext cx="152400" cy="304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620000" y="4495800"/>
            <a:ext cx="152400" cy="304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Spammer’s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981200"/>
            <a:ext cx="7716838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pammers </a:t>
            </a:r>
            <a:r>
              <a:rPr lang="en-US" dirty="0"/>
              <a:t>may </a:t>
            </a:r>
            <a:endParaRPr lang="en-US" dirty="0" smtClean="0"/>
          </a:p>
          <a:p>
            <a:pPr lvl="1"/>
            <a:r>
              <a:rPr lang="en-US" sz="2000" dirty="0" smtClean="0"/>
              <a:t>Communicate </a:t>
            </a:r>
            <a:r>
              <a:rPr lang="en-US" sz="2000" dirty="0"/>
              <a:t>“</a:t>
            </a:r>
            <a:r>
              <a:rPr lang="en-US" sz="2000" dirty="0" smtClean="0"/>
              <a:t>normal” results as a cover.</a:t>
            </a:r>
          </a:p>
          <a:p>
            <a:pPr lvl="1"/>
            <a:r>
              <a:rPr lang="en-US" sz="2000" dirty="0" smtClean="0"/>
              <a:t>Corrupt learning by injecting outliers:</a:t>
            </a:r>
          </a:p>
          <a:p>
            <a:pPr lvl="2"/>
            <a:r>
              <a:rPr lang="en-US" sz="1800" dirty="0" smtClean="0"/>
              <a:t>Random outliers</a:t>
            </a:r>
          </a:p>
          <a:p>
            <a:pPr lvl="2"/>
            <a:r>
              <a:rPr lang="en-US" sz="1800" dirty="0" smtClean="0"/>
              <a:t>Cluster centroids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4495800"/>
            <a:ext cx="7716838" cy="1938673"/>
            <a:chOff x="609600" y="4724400"/>
            <a:chExt cx="7716838" cy="1938673"/>
          </a:xfrm>
        </p:grpSpPr>
        <p:grpSp>
          <p:nvGrpSpPr>
            <p:cNvPr id="8" name="Group 7"/>
            <p:cNvGrpSpPr/>
            <p:nvPr/>
          </p:nvGrpSpPr>
          <p:grpSpPr>
            <a:xfrm>
              <a:off x="1600200" y="5257800"/>
              <a:ext cx="5754645" cy="1405273"/>
              <a:chOff x="457200" y="3014327"/>
              <a:chExt cx="5754645" cy="1405273"/>
            </a:xfrm>
          </p:grpSpPr>
          <p:sp>
            <p:nvSpPr>
              <p:cNvPr id="4" name="Right Arrow 3"/>
              <p:cNvSpPr/>
              <p:nvPr/>
            </p:nvSpPr>
            <p:spPr>
              <a:xfrm flipV="1">
                <a:off x="3583473" y="3401608"/>
                <a:ext cx="449028" cy="593810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8286" y1="11905" x2="38286" y2="11905"/>
                            <a14:foregroundMark x1="47000" y1="8631" x2="47000" y2="8631"/>
                            <a14:foregroundMark x1="54286" y1="6250" x2="54286" y2="6250"/>
                            <a14:foregroundMark x1="54286" y1="6250" x2="54286" y2="6250"/>
                            <a14:foregroundMark x1="54286" y1="6250" x2="54286" y2="6250"/>
                            <a14:foregroundMark x1="44429" y1="7143" x2="44429" y2="7143"/>
                            <a14:foregroundMark x1="44429" y1="7143" x2="44429" y2="7143"/>
                            <a14:foregroundMark x1="34571" y1="11905" x2="34571" y2="11905"/>
                            <a14:foregroundMark x1="34571" y1="11905" x2="34571" y2="11905"/>
                            <a14:backgroundMark x1="31857" y1="16667" x2="31857" y2="16667"/>
                            <a14:backgroundMark x1="31857" y1="16667" x2="31857" y2="16667"/>
                          </a14:backgroundRemoval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200" y="3014327"/>
                <a:ext cx="2927650" cy="1405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962384" y="3365819"/>
                <a:ext cx="12494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=  Win</a:t>
                </a:r>
                <a:endParaRPr lang="en-US" sz="3200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193" b="92188" l="40137" r="92480"/>
                        </a14:imgEffect>
                      </a14:imgLayer>
                    </a14:imgProps>
                  </a:ext>
                </a:extLst>
              </a:blip>
              <a:srcRect l="40317" t="12226" r="5000" b="7314"/>
              <a:stretch/>
            </p:blipFill>
            <p:spPr>
              <a:xfrm>
                <a:off x="4153648" y="3341844"/>
                <a:ext cx="688118" cy="7593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09600" y="4724400"/>
              <a:ext cx="7716838" cy="838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ts val="0"/>
                </a:spcBef>
                <a:spcAft>
                  <a:spcPts val="2000"/>
                </a:spcAft>
                <a:buFontTx/>
                <a:buBlip>
                  <a:blip r:embed="rId6"/>
                </a:buBlip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31825" indent="-282575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Tx/>
                <a:buBlip>
                  <a:blip r:embed="rId6"/>
                </a:buBlip>
                <a:defRPr sz="2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-282575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Tx/>
                <a:buBlip>
                  <a:blip r:embed="rId6"/>
                </a:buBlip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196975" indent="-282575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92250" indent="-295275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74825" indent="-28892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055813" indent="-28892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344738" indent="-28892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2625725" indent="-288925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lang="en-US" sz="18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/>
                <a:t>Validation overlay forces spammers to mimic </a:t>
              </a:r>
              <a:r>
                <a:rPr lang="en-US" dirty="0"/>
                <a:t>normal </a:t>
              </a:r>
              <a:r>
                <a:rPr lang="en-US" dirty="0" smtClean="0"/>
                <a:t>users</a:t>
              </a:r>
              <a:endParaRPr lang="en-US" sz="2000" dirty="0" smtClean="0"/>
            </a:p>
            <a:p>
              <a:pPr lvl="1"/>
              <a:endParaRPr lang="en-US" sz="2000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571269"/>
              </p:ext>
            </p:extLst>
          </p:nvPr>
        </p:nvGraphicFramePr>
        <p:xfrm>
          <a:off x="1828800" y="2286000"/>
          <a:ext cx="655955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Extensions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Learning: updating </a:t>
            </a:r>
            <a:r>
              <a:rPr lang="en-US" dirty="0"/>
              <a:t>behavior clusters over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Detecting Spam Campaigns: correlating spam signatures on the two levels of network connectivity and content similarity.</a:t>
            </a:r>
          </a:p>
          <a:p>
            <a:r>
              <a:rPr lang="en-US" dirty="0" smtClean="0"/>
              <a:t>Spam Detection: integrating other detection techniques (</a:t>
            </a:r>
            <a:r>
              <a:rPr lang="en-US" dirty="0" err="1" smtClean="0"/>
              <a:t>DIVa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 &amp; A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1709837"/>
            <a:ext cx="8038183" cy="2023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DLSAS:</a:t>
            </a:r>
            <a:br>
              <a:rPr lang="en-US" dirty="0" smtClean="0"/>
            </a:br>
            <a:r>
              <a:rPr lang="en-US" dirty="0" smtClean="0"/>
              <a:t> Distributed Large Scale Anti-Spam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 detection mechanisms.</a:t>
            </a:r>
          </a:p>
          <a:p>
            <a:r>
              <a:rPr lang="en-US" dirty="0" smtClean="0"/>
              <a:t>DOSNs, why is it different?</a:t>
            </a:r>
          </a:p>
          <a:p>
            <a:r>
              <a:rPr lang="en-US" dirty="0" smtClean="0"/>
              <a:t>DLSAS.</a:t>
            </a:r>
          </a:p>
          <a:p>
            <a:r>
              <a:rPr lang="en-US" dirty="0" smtClean="0"/>
              <a:t>Future extensions.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Identities [OSNs]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Complete Freedom: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effectLst/>
              </a:rPr>
              <a:t>Preserve </a:t>
            </a:r>
            <a:r>
              <a:rPr lang="en-US" dirty="0">
                <a:solidFill>
                  <a:schemeClr val="tx1"/>
                </a:solidFill>
                <a:effectLst/>
              </a:rPr>
              <a:t>users’ privacy /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anonymity.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n </a:t>
            </a:r>
            <a:r>
              <a:rPr lang="en-US" dirty="0">
                <a:solidFill>
                  <a:schemeClr val="tx1"/>
                </a:solidFill>
                <a:effectLst/>
              </a:rPr>
              <a:t>practice, many users provide offline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identities.</a:t>
            </a:r>
          </a:p>
          <a:p>
            <a:pPr lvl="1"/>
            <a:endParaRPr lang="en-US" sz="1000" dirty="0" smtClean="0">
              <a:solidFill>
                <a:schemeClr val="tx1"/>
              </a:solidFill>
              <a:effectLst/>
            </a:endParaRPr>
          </a:p>
          <a:p>
            <a:r>
              <a:rPr lang="en-US" dirty="0" smtClean="0">
                <a:solidFill>
                  <a:schemeClr val="tx1"/>
                </a:solidFill>
                <a:effectLst/>
              </a:rPr>
              <a:t>Yet, </a:t>
            </a:r>
            <a:r>
              <a:rPr lang="en-US" dirty="0">
                <a:solidFill>
                  <a:schemeClr val="tx1"/>
                </a:solidFill>
                <a:effectLst/>
              </a:rPr>
              <a:t>they have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Achilles heel: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effectLst/>
              </a:rPr>
              <a:t>Users </a:t>
            </a:r>
            <a:r>
              <a:rPr lang="en-US" dirty="0">
                <a:solidFill>
                  <a:schemeClr val="tx1"/>
                </a:solidFill>
                <a:effectLst/>
              </a:rPr>
              <a:t>operate behind weak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identities.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Honest users are Vulnerable to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different attacks (i.e., Sybil, </a:t>
            </a:r>
            <a:r>
              <a:rPr lang="en-US" dirty="0" smtClean="0"/>
              <a:t>Malware, and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Spam)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81800" y="5030910"/>
            <a:ext cx="2321245" cy="1768492"/>
            <a:chOff x="4689155" y="3851544"/>
            <a:chExt cx="4436198" cy="33271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9155" y="3851544"/>
              <a:ext cx="4436198" cy="33271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5978">
              <a:off x="7941293" y="4754582"/>
              <a:ext cx="376919" cy="604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42244">
              <a:off x="5879204" y="4233193"/>
              <a:ext cx="375418" cy="601919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Spot Malicious content?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71582"/>
              </p:ext>
            </p:extLst>
          </p:nvPr>
        </p:nvGraphicFramePr>
        <p:xfrm>
          <a:off x="4505325" y="990600"/>
          <a:ext cx="42576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93AD9-015E-43B6-AC10-A94E6F366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1B093AD9-015E-43B6-AC10-A94E6F366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570"/>
            <a:ext cx="7733383" cy="2023963"/>
          </a:xfrm>
        </p:spPr>
        <p:txBody>
          <a:bodyPr/>
          <a:lstStyle/>
          <a:p>
            <a:r>
              <a:rPr lang="en-US" dirty="0" smtClean="0"/>
              <a:t>Spam Detection:</a:t>
            </a:r>
            <a:br>
              <a:rPr lang="en-US" dirty="0" smtClean="0"/>
            </a:br>
            <a:r>
              <a:rPr lang="en-US" dirty="0" smtClean="0"/>
              <a:t>State-of-the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700338"/>
            <a:ext cx="3951755" cy="804862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Graph Analysis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716127" y="2588020"/>
            <a:ext cx="3275473" cy="1450580"/>
            <a:chOff x="5578016" y="2195384"/>
            <a:chExt cx="3427873" cy="1602980"/>
          </a:xfrm>
        </p:grpSpPr>
        <p:grpSp>
          <p:nvGrpSpPr>
            <p:cNvPr id="76" name="Group 75"/>
            <p:cNvGrpSpPr/>
            <p:nvPr/>
          </p:nvGrpSpPr>
          <p:grpSpPr>
            <a:xfrm flipV="1">
              <a:off x="5578016" y="2413168"/>
              <a:ext cx="3427873" cy="1385196"/>
              <a:chOff x="372035" y="3352800"/>
              <a:chExt cx="8416783" cy="3239665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4513730" y="4077865"/>
                <a:ext cx="896470" cy="30480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715871" y="3588213"/>
                <a:ext cx="797859" cy="48965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3258671" y="3588213"/>
                <a:ext cx="457200" cy="91440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2649071" y="3893013"/>
                <a:ext cx="609600" cy="60960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2649071" y="3588213"/>
                <a:ext cx="1066800" cy="30480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4513730" y="3588213"/>
                <a:ext cx="1313329" cy="48965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410200" y="3588213"/>
                <a:ext cx="434788" cy="79445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844988" y="3588213"/>
                <a:ext cx="439271" cy="79445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410200" y="4382665"/>
                <a:ext cx="874059" cy="54416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6284259" y="4197813"/>
                <a:ext cx="954741" cy="18485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239000" y="4197813"/>
                <a:ext cx="935736" cy="30480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7391400" y="4502613"/>
                <a:ext cx="787818" cy="60960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7239000" y="4197813"/>
                <a:ext cx="152400" cy="91440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284259" y="4382665"/>
                <a:ext cx="1107141" cy="729548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284259" y="4409873"/>
                <a:ext cx="0" cy="1036274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6284259" y="4230265"/>
                <a:ext cx="954741" cy="1225923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410200" y="4313278"/>
                <a:ext cx="874059" cy="114291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91400" y="5090877"/>
                <a:ext cx="152400" cy="1196788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91400" y="5090877"/>
                <a:ext cx="1092618" cy="783336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7543800" y="5874213"/>
                <a:ext cx="940218" cy="41345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6284259" y="5446147"/>
                <a:ext cx="192741" cy="778765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284259" y="5395677"/>
                <a:ext cx="1259541" cy="891988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6477000" y="6287665"/>
                <a:ext cx="1066800" cy="0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1752600" y="3893013"/>
                <a:ext cx="896471" cy="420265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2344271" y="4491497"/>
                <a:ext cx="914400" cy="763075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752600" y="4313278"/>
                <a:ext cx="591671" cy="983787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2344271" y="3893013"/>
                <a:ext cx="304800" cy="140405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752600" y="4313278"/>
                <a:ext cx="1506071" cy="189335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1447800" y="4290239"/>
                <a:ext cx="304800" cy="882485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447800" y="5172724"/>
                <a:ext cx="896471" cy="124341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676835" y="4502613"/>
                <a:ext cx="770965" cy="670111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676835" y="4313278"/>
                <a:ext cx="1075765" cy="189335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1905000" y="5297065"/>
                <a:ext cx="439271" cy="806823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447800" y="5172724"/>
                <a:ext cx="457200" cy="964872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38200" y="6060320"/>
                <a:ext cx="1066800" cy="118693"/>
              </a:xfrm>
              <a:prstGeom prst="lin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6172200" y="5982865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979459" y="5090877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86600" y="4807413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874418" y="4197813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239000" y="592011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179218" y="5569413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6934200" y="3893013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979459" y="4045413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105400" y="4077865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208930" y="3740613"/>
                <a:ext cx="609601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486400" y="33528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11071" y="33528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953871" y="4186697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344271" y="3588213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447800" y="4008478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039471" y="494977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143000" y="4807413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600200" y="5832796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33400" y="575552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72035" y="4186697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flipV="1">
              <a:off x="6725212" y="2195384"/>
              <a:ext cx="830883" cy="696218"/>
              <a:chOff x="3209365" y="4687465"/>
              <a:chExt cx="2272553" cy="19050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3514165" y="4949772"/>
                <a:ext cx="838200" cy="445905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352365" y="4949772"/>
                <a:ext cx="824753" cy="445905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514165" y="5395677"/>
                <a:ext cx="0" cy="891988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3514165" y="5920112"/>
                <a:ext cx="838200" cy="367553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514165" y="5395677"/>
                <a:ext cx="838200" cy="524435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352365" y="5920112"/>
                <a:ext cx="824753" cy="367553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4352365" y="5417013"/>
                <a:ext cx="824753" cy="503099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4352365" y="4992265"/>
                <a:ext cx="0" cy="927847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514165" y="6287665"/>
                <a:ext cx="1662953" cy="0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514165" y="5446147"/>
                <a:ext cx="1662953" cy="0"/>
              </a:xfrm>
              <a:prstGeom prst="lin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4872318" y="5982865"/>
                <a:ext cx="609600" cy="60960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872318" y="5090877"/>
                <a:ext cx="609600" cy="60960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209365" y="5982865"/>
                <a:ext cx="609600" cy="60960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9365" y="5011653"/>
                <a:ext cx="609600" cy="609599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047565" y="4687465"/>
                <a:ext cx="609600" cy="60960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047565" y="5615312"/>
                <a:ext cx="609600" cy="60960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9" name="Slide Number Placeholder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5</a:t>
            </a:fld>
            <a:endParaRPr lang="en-US"/>
          </a:p>
        </p:txBody>
      </p:sp>
      <p:cxnSp>
        <p:nvCxnSpPr>
          <p:cNvPr id="151" name="Straight Connector 150"/>
          <p:cNvCxnSpPr>
            <a:stCxn id="91" idx="0"/>
            <a:endCxn id="141" idx="4"/>
          </p:cNvCxnSpPr>
          <p:nvPr/>
        </p:nvCxnSpPr>
        <p:spPr>
          <a:xfrm flipH="1">
            <a:off x="6839490" y="3110830"/>
            <a:ext cx="79316" cy="3692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92" idx="0"/>
            <a:endCxn id="138" idx="4"/>
          </p:cNvCxnSpPr>
          <p:nvPr/>
        </p:nvCxnSpPr>
        <p:spPr>
          <a:xfrm>
            <a:off x="7211641" y="3218047"/>
            <a:ext cx="116267" cy="4346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89" idx="0"/>
            <a:endCxn id="137" idx="4"/>
          </p:cNvCxnSpPr>
          <p:nvPr/>
        </p:nvCxnSpPr>
        <p:spPr>
          <a:xfrm>
            <a:off x="7499778" y="3084630"/>
            <a:ext cx="177000" cy="4375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Content Placeholder 2"/>
          <p:cNvSpPr txBox="1">
            <a:spLocks/>
          </p:cNvSpPr>
          <p:nvPr/>
        </p:nvSpPr>
        <p:spPr>
          <a:xfrm>
            <a:off x="560388" y="3962400"/>
            <a:ext cx="7821612" cy="1066800"/>
          </a:xfrm>
          <a:prstGeom prst="roundRect">
            <a:avLst>
              <a:gd name="adj" fmla="val 7476"/>
            </a:avLst>
          </a:prstGeom>
          <a:ln w="635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Analyzing </a:t>
            </a:r>
            <a:r>
              <a:rPr lang="en-US" dirty="0"/>
              <a:t>spammers' social networks for fun and </a:t>
            </a:r>
            <a:r>
              <a:rPr lang="en-US" dirty="0" smtClean="0"/>
              <a:t>profit </a:t>
            </a:r>
            <a:r>
              <a:rPr lang="en-US" dirty="0"/>
              <a:t> </a:t>
            </a:r>
            <a:r>
              <a:rPr lang="en-US" dirty="0" smtClean="0"/>
              <a:t>[WWW’12]</a:t>
            </a:r>
            <a:endParaRPr lang="en-US" sz="1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8" name="Content Placeholder 2"/>
          <p:cNvSpPr txBox="1">
            <a:spLocks/>
          </p:cNvSpPr>
          <p:nvPr/>
        </p:nvSpPr>
        <p:spPr>
          <a:xfrm>
            <a:off x="560388" y="4724400"/>
            <a:ext cx="7821612" cy="2057400"/>
          </a:xfrm>
          <a:prstGeom prst="roundRect">
            <a:avLst>
              <a:gd name="adj" fmla="val 7476"/>
            </a:avLst>
          </a:prstGeom>
          <a:ln w="635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9" name="Content Placeholder 2"/>
          <p:cNvSpPr txBox="1">
            <a:spLocks/>
          </p:cNvSpPr>
          <p:nvPr/>
        </p:nvSpPr>
        <p:spPr>
          <a:xfrm>
            <a:off x="560388" y="4800600"/>
            <a:ext cx="7821612" cy="1066800"/>
          </a:xfrm>
          <a:prstGeom prst="roundRect">
            <a:avLst>
              <a:gd name="adj" fmla="val 7476"/>
            </a:avLst>
          </a:prstGeom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UNIK: Social Network Spam Detection [CIKM’13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/>
              <a:t>Detecting and Characterizing Social Spam Campaigns [SIGCOMM’10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570"/>
            <a:ext cx="7733383" cy="2023963"/>
          </a:xfrm>
        </p:spPr>
        <p:txBody>
          <a:bodyPr/>
          <a:lstStyle/>
          <a:p>
            <a:r>
              <a:rPr lang="en-US" dirty="0" smtClean="0"/>
              <a:t>Spam Detection:</a:t>
            </a:r>
            <a:br>
              <a:rPr lang="en-US" dirty="0" smtClean="0"/>
            </a:br>
            <a:r>
              <a:rPr lang="en-US" dirty="0" smtClean="0"/>
              <a:t>State-of-the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700338"/>
            <a:ext cx="6556248" cy="804862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Hybrid: Network + Content Analysis</a:t>
            </a:r>
          </a:p>
        </p:txBody>
      </p:sp>
      <p:sp>
        <p:nvSpPr>
          <p:cNvPr id="149" name="Slide Number Placeholder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6</a:t>
            </a:fld>
            <a:endParaRPr lang="en-US"/>
          </a:p>
        </p:txBody>
      </p:sp>
      <p:sp>
        <p:nvSpPr>
          <p:cNvPr id="157" name="Content Placeholder 2"/>
          <p:cNvSpPr txBox="1">
            <a:spLocks/>
          </p:cNvSpPr>
          <p:nvPr/>
        </p:nvSpPr>
        <p:spPr>
          <a:xfrm>
            <a:off x="560388" y="3429000"/>
            <a:ext cx="7821612" cy="3352800"/>
          </a:xfrm>
          <a:prstGeom prst="roundRect">
            <a:avLst>
              <a:gd name="adj" fmla="val 7476"/>
            </a:avLst>
          </a:prstGeom>
          <a:ln w="635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Discovering </a:t>
            </a:r>
            <a:r>
              <a:rPr lang="en-US" dirty="0"/>
              <a:t>Spammers in Social Networks [AAAI’12</a:t>
            </a:r>
            <a:r>
              <a:rPr lang="en-US" dirty="0" smtClean="0"/>
              <a:t>]</a:t>
            </a:r>
          </a:p>
          <a:p>
            <a:r>
              <a:rPr lang="en-US" dirty="0" smtClean="0"/>
              <a:t>Empirical </a:t>
            </a:r>
            <a:r>
              <a:rPr lang="en-US" dirty="0"/>
              <a:t>Evaluation and New Design for Fighting Evolving Twitter </a:t>
            </a:r>
            <a:r>
              <a:rPr lang="en-US" dirty="0" smtClean="0"/>
              <a:t>Spammers</a:t>
            </a:r>
            <a:r>
              <a:rPr lang="en-US" dirty="0"/>
              <a:t> [</a:t>
            </a:r>
            <a:r>
              <a:rPr lang="en-US" dirty="0" smtClean="0"/>
              <a:t>IFS</a:t>
            </a:r>
            <a:r>
              <a:rPr lang="en-US" dirty="0"/>
              <a:t>’</a:t>
            </a:r>
            <a:r>
              <a:rPr lang="en-US" dirty="0" smtClean="0"/>
              <a:t>13]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25" y="1219200"/>
            <a:ext cx="8784949" cy="5257800"/>
            <a:chOff x="179525" y="1219200"/>
            <a:chExt cx="8784949" cy="5257800"/>
          </a:xfrm>
        </p:grpSpPr>
        <p:sp>
          <p:nvSpPr>
            <p:cNvPr id="5" name="Minus 4"/>
            <p:cNvSpPr/>
            <p:nvPr/>
          </p:nvSpPr>
          <p:spPr>
            <a:xfrm rot="21300000">
              <a:off x="179525" y="3192695"/>
              <a:ext cx="8784949" cy="1006009"/>
            </a:xfrm>
            <a:prstGeom prst="mathMin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Up Arrow 5"/>
            <p:cNvSpPr/>
            <p:nvPr/>
          </p:nvSpPr>
          <p:spPr>
            <a:xfrm>
              <a:off x="1213104" y="1295400"/>
              <a:ext cx="2651760" cy="2133600"/>
            </a:xfrm>
            <a:prstGeom prst="up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962400" y="1219200"/>
              <a:ext cx="2667000" cy="914400"/>
            </a:xfrm>
            <a:custGeom>
              <a:avLst/>
              <a:gdLst>
                <a:gd name="connsiteX0" fmla="*/ 0 w 3956312"/>
                <a:gd name="connsiteY0" fmla="*/ 0 h 2240280"/>
                <a:gd name="connsiteX1" fmla="*/ 3956312 w 3956312"/>
                <a:gd name="connsiteY1" fmla="*/ 0 h 2240280"/>
                <a:gd name="connsiteX2" fmla="*/ 3956312 w 3956312"/>
                <a:gd name="connsiteY2" fmla="*/ 2240280 h 2240280"/>
                <a:gd name="connsiteX3" fmla="*/ 0 w 3956312"/>
                <a:gd name="connsiteY3" fmla="*/ 2240280 h 2240280"/>
                <a:gd name="connsiteX4" fmla="*/ 0 w 3956312"/>
                <a:gd name="connsiteY4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312" h="2240280">
                  <a:moveTo>
                    <a:pt x="0" y="0"/>
                  </a:moveTo>
                  <a:lnTo>
                    <a:pt x="3956312" y="0"/>
                  </a:lnTo>
                  <a:lnTo>
                    <a:pt x="3956312" y="2240280"/>
                  </a:lnTo>
                  <a:lnTo>
                    <a:pt x="0" y="2240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What’s In?</a:t>
              </a:r>
              <a:endParaRPr lang="en-US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279136" y="3962399"/>
              <a:ext cx="2651760" cy="2133600"/>
            </a:xfrm>
            <a:prstGeom prst="down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27309" y="3474720"/>
              <a:ext cx="4730485" cy="3002280"/>
            </a:xfrm>
            <a:custGeom>
              <a:avLst/>
              <a:gdLst>
                <a:gd name="connsiteX0" fmla="*/ 0 w 4730485"/>
                <a:gd name="connsiteY0" fmla="*/ 0 h 2240280"/>
                <a:gd name="connsiteX1" fmla="*/ 4730485 w 4730485"/>
                <a:gd name="connsiteY1" fmla="*/ 0 h 2240280"/>
                <a:gd name="connsiteX2" fmla="*/ 4730485 w 4730485"/>
                <a:gd name="connsiteY2" fmla="*/ 2240280 h 2240280"/>
                <a:gd name="connsiteX3" fmla="*/ 0 w 4730485"/>
                <a:gd name="connsiteY3" fmla="*/ 2240280 h 2240280"/>
                <a:gd name="connsiteX4" fmla="*/ 0 w 4730485"/>
                <a:gd name="connsiteY4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0485" h="2240280">
                  <a:moveTo>
                    <a:pt x="0" y="0"/>
                  </a:moveTo>
                  <a:lnTo>
                    <a:pt x="4730485" y="0"/>
                  </a:lnTo>
                  <a:lnTo>
                    <a:pt x="4730485" y="2240280"/>
                  </a:lnTo>
                  <a:lnTo>
                    <a:pt x="0" y="2240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What’s missed Out?</a:t>
              </a:r>
              <a:endParaRPr lang="en-US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 marL="342900" lvl="0" indent="-342900">
                <a:spcAft>
                  <a:spcPts val="600"/>
                </a:spcAft>
                <a:buBlip>
                  <a:blip r:embed="rId3"/>
                </a:buBlip>
              </a:pPr>
              <a:r>
                <a:rPr lang="en-US" sz="2400" dirty="0" smtClean="0">
                  <a:solidFill>
                    <a:schemeClr val="tx1"/>
                  </a:solidFill>
                </a:rPr>
                <a:t>Real-time</a:t>
              </a:r>
            </a:p>
            <a:p>
              <a:pPr marL="342900" lvl="0" indent="-342900">
                <a:spcAft>
                  <a:spcPts val="600"/>
                </a:spcAft>
                <a:buBlip>
                  <a:blip r:embed="rId3"/>
                </a:buBlip>
              </a:pPr>
              <a:r>
                <a:rPr lang="en-US" sz="2400" dirty="0" smtClean="0">
                  <a:solidFill>
                    <a:schemeClr val="tx1"/>
                  </a:solidFill>
                </a:rPr>
                <a:t>Flexibility and Adaptation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91000" y="2055370"/>
            <a:ext cx="441960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400" dirty="0" smtClean="0"/>
              <a:t>Offline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400" dirty="0" smtClean="0"/>
              <a:t>Signature-based Detection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DOSNs: new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Malicious nodes are integrated in the system: misbehave while pretending to be good.</a:t>
            </a:r>
          </a:p>
          <a:p>
            <a:r>
              <a:rPr lang="en-US" dirty="0" smtClean="0"/>
              <a:t>Central authority does not exist: </a:t>
            </a:r>
            <a:r>
              <a:rPr lang="en-US" dirty="0"/>
              <a:t>n</a:t>
            </a:r>
            <a:r>
              <a:rPr lang="en-US" dirty="0" smtClean="0"/>
              <a:t>o misbehavior reporting.</a:t>
            </a:r>
          </a:p>
          <a:p>
            <a:r>
              <a:rPr lang="en-US" dirty="0" smtClean="0"/>
              <a:t>Nodes are restricted by the limited knowledge they have: collaborative work is a must.</a:t>
            </a:r>
          </a:p>
          <a:p>
            <a:r>
              <a:rPr lang="en-US" dirty="0" smtClean="0"/>
              <a:t>Distributed machine learning algorithms can not be directly applied: sample bias.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Machine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048000"/>
            <a:ext cx="4258234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Shard </a:t>
            </a:r>
            <a:r>
              <a:rPr lang="en-US" i="1" dirty="0" smtClean="0"/>
              <a:t>T</a:t>
            </a:r>
            <a:r>
              <a:rPr lang="en-US" dirty="0" smtClean="0"/>
              <a:t> into </a:t>
            </a:r>
            <a:r>
              <a:rPr lang="en-US" i="1" dirty="0" smtClean="0"/>
              <a:t>S</a:t>
            </a:r>
            <a:r>
              <a:rPr lang="en-US" dirty="0" smtClean="0"/>
              <a:t> Pieces </a:t>
            </a:r>
            <a:r>
              <a:rPr lang="en-US" i="1" dirty="0" smtClean="0"/>
              <a:t>T= {T</a:t>
            </a:r>
            <a:r>
              <a:rPr lang="en-US" i="1" baseline="-25000" dirty="0" smtClean="0"/>
              <a:t>1</a:t>
            </a:r>
            <a:r>
              <a:rPr lang="en-US" i="1" dirty="0" smtClean="0"/>
              <a:t>, T</a:t>
            </a:r>
            <a:r>
              <a:rPr lang="en-US" i="1" baseline="-25000" dirty="0" smtClean="0"/>
              <a:t>2</a:t>
            </a:r>
            <a:r>
              <a:rPr lang="en-US" i="1" dirty="0" smtClean="0"/>
              <a:t>, .. 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}</a:t>
            </a:r>
          </a:p>
          <a:p>
            <a:endParaRPr lang="en-US" sz="600" i="1" dirty="0" smtClean="0"/>
          </a:p>
          <a:p>
            <a:r>
              <a:rPr lang="en-US" dirty="0" smtClean="0"/>
              <a:t>W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i</a:t>
            </a:r>
            <a:r>
              <a:rPr lang="en-US" baseline="30000" dirty="0" smtClean="0"/>
              <a:t>) </a:t>
            </a:r>
            <a:r>
              <a:rPr lang="en-US" dirty="0" smtClean="0"/>
              <a:t>= </a:t>
            </a:r>
            <a:r>
              <a:rPr lang="en-US" dirty="0" err="1" smtClean="0"/>
              <a:t>TrainModel</a:t>
            </a:r>
            <a:r>
              <a:rPr lang="en-US" dirty="0" smtClean="0"/>
              <a:t>(T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endParaRPr lang="en-US" sz="700" dirty="0" smtClean="0"/>
          </a:p>
          <a:p>
            <a:r>
              <a:rPr lang="en-US" dirty="0" smtClean="0"/>
              <a:t>W = 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00087"/>
              </p:ext>
            </p:extLst>
          </p:nvPr>
        </p:nvGraphicFramePr>
        <p:xfrm>
          <a:off x="838200" y="2057400"/>
          <a:ext cx="375385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057400"/>
                        <a:ext cx="375385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n 7"/>
          <p:cNvSpPr/>
          <p:nvPr/>
        </p:nvSpPr>
        <p:spPr>
          <a:xfrm>
            <a:off x="6324600" y="2057400"/>
            <a:ext cx="1524000" cy="914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5181600" y="3429000"/>
            <a:ext cx="685800" cy="609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000000"/>
                </a:solidFill>
              </a:rPr>
              <a:t>T</a:t>
            </a:r>
            <a:r>
              <a:rPr lang="en-US" sz="2000" i="1" baseline="-25000" dirty="0">
                <a:solidFill>
                  <a:srgbClr val="000000"/>
                </a:solidFill>
              </a:rPr>
              <a:t>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6781800" y="3429000"/>
            <a:ext cx="685800" cy="609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T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305800" y="3429000"/>
            <a:ext cx="685800" cy="609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T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3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60274"/>
              </p:ext>
            </p:extLst>
          </p:nvPr>
        </p:nvGraphicFramePr>
        <p:xfrm>
          <a:off x="1447800" y="5486400"/>
          <a:ext cx="1143000" cy="102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6" imgW="558800" imgH="368300" progId="Equation.3">
                  <p:embed/>
                </p:oleObj>
              </mc:Choice>
              <mc:Fallback>
                <p:oleObj name="Equation" r:id="rId6" imgW="558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0"/>
                        <a:ext cx="1143000" cy="1025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71890" y="6412468"/>
            <a:ext cx="410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is the fraction of data for piece </a:t>
            </a:r>
            <a:r>
              <a:rPr lang="en-US" dirty="0" err="1" smtClean="0"/>
              <a:t>i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00600" y="4267200"/>
            <a:ext cx="1143000" cy="990600"/>
            <a:chOff x="304801" y="4114800"/>
            <a:chExt cx="1981199" cy="1905000"/>
          </a:xfrm>
        </p:grpSpPr>
        <p:sp>
          <p:nvSpPr>
            <p:cNvPr id="16" name="Half Frame 15"/>
            <p:cNvSpPr/>
            <p:nvPr/>
          </p:nvSpPr>
          <p:spPr bwMode="auto">
            <a:xfrm rot="16200000">
              <a:off x="342901" y="4076700"/>
              <a:ext cx="1905000" cy="1981199"/>
            </a:xfrm>
            <a:prstGeom prst="halfFrame">
              <a:avLst>
                <a:gd name="adj1" fmla="val 3825"/>
                <a:gd name="adj2" fmla="val 382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Flowchart: Connector 9"/>
            <p:cNvSpPr/>
            <p:nvPr/>
          </p:nvSpPr>
          <p:spPr bwMode="auto">
            <a:xfrm>
              <a:off x="8382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Flowchart: Connector 10"/>
            <p:cNvSpPr/>
            <p:nvPr/>
          </p:nvSpPr>
          <p:spPr bwMode="auto">
            <a:xfrm>
              <a:off x="990600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Flowchart: Connector 11"/>
            <p:cNvSpPr/>
            <p:nvPr/>
          </p:nvSpPr>
          <p:spPr bwMode="auto">
            <a:xfrm>
              <a:off x="11430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Flowchart: Connector 12"/>
            <p:cNvSpPr/>
            <p:nvPr/>
          </p:nvSpPr>
          <p:spPr bwMode="auto">
            <a:xfrm>
              <a:off x="1295400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Flowchart: Connector 13"/>
            <p:cNvSpPr/>
            <p:nvPr/>
          </p:nvSpPr>
          <p:spPr bwMode="auto">
            <a:xfrm>
              <a:off x="762000" y="5029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" name="Flowchart: Connector 14"/>
            <p:cNvSpPr/>
            <p:nvPr/>
          </p:nvSpPr>
          <p:spPr bwMode="auto">
            <a:xfrm>
              <a:off x="762000" y="5257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Flowchart: Connector 15"/>
            <p:cNvSpPr/>
            <p:nvPr/>
          </p:nvSpPr>
          <p:spPr bwMode="auto">
            <a:xfrm>
              <a:off x="1447800" y="4572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Flowchart: Connector 16"/>
            <p:cNvSpPr/>
            <p:nvPr/>
          </p:nvSpPr>
          <p:spPr bwMode="auto">
            <a:xfrm>
              <a:off x="1371600" y="4800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Flowchart: Connector 17"/>
            <p:cNvSpPr/>
            <p:nvPr/>
          </p:nvSpPr>
          <p:spPr bwMode="auto">
            <a:xfrm>
              <a:off x="990600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Flowchart: Connector 18"/>
            <p:cNvSpPr/>
            <p:nvPr/>
          </p:nvSpPr>
          <p:spPr bwMode="auto">
            <a:xfrm>
              <a:off x="1219200" y="4800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" name="Flowchart: Connector 19"/>
            <p:cNvSpPr/>
            <p:nvPr/>
          </p:nvSpPr>
          <p:spPr bwMode="auto">
            <a:xfrm>
              <a:off x="1600200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Flowchart: Connector 20"/>
            <p:cNvSpPr/>
            <p:nvPr/>
          </p:nvSpPr>
          <p:spPr bwMode="auto">
            <a:xfrm>
              <a:off x="990600" y="4648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Flowchart: Connector 21"/>
            <p:cNvSpPr/>
            <p:nvPr/>
          </p:nvSpPr>
          <p:spPr bwMode="auto">
            <a:xfrm>
              <a:off x="11430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0" name="Flowchart: Connector 22"/>
            <p:cNvSpPr/>
            <p:nvPr/>
          </p:nvSpPr>
          <p:spPr bwMode="auto">
            <a:xfrm>
              <a:off x="1295400" y="4648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Flowchart: Connector 23"/>
            <p:cNvSpPr/>
            <p:nvPr/>
          </p:nvSpPr>
          <p:spPr bwMode="auto">
            <a:xfrm>
              <a:off x="14478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" name="Flowchart: Connector 24"/>
            <p:cNvSpPr/>
            <p:nvPr/>
          </p:nvSpPr>
          <p:spPr bwMode="auto">
            <a:xfrm>
              <a:off x="1600200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3" name="Flowchart: Connector 25"/>
            <p:cNvSpPr/>
            <p:nvPr/>
          </p:nvSpPr>
          <p:spPr bwMode="auto">
            <a:xfrm>
              <a:off x="1524000" y="4953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" name="Flowchart: Connector 26"/>
            <p:cNvSpPr/>
            <p:nvPr/>
          </p:nvSpPr>
          <p:spPr bwMode="auto">
            <a:xfrm>
              <a:off x="1143000" y="4876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5" name="Flowchart: Connector 27"/>
            <p:cNvSpPr/>
            <p:nvPr/>
          </p:nvSpPr>
          <p:spPr bwMode="auto">
            <a:xfrm>
              <a:off x="1371600" y="4953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6" name="Flowchart: Connector 28"/>
            <p:cNvSpPr/>
            <p:nvPr/>
          </p:nvSpPr>
          <p:spPr bwMode="auto">
            <a:xfrm>
              <a:off x="1752600" y="4876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7" name="Flowchart: Connector 29"/>
            <p:cNvSpPr/>
            <p:nvPr/>
          </p:nvSpPr>
          <p:spPr bwMode="auto">
            <a:xfrm>
              <a:off x="1143000" y="4876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8" name="Flowchart: Connector 30"/>
            <p:cNvSpPr/>
            <p:nvPr/>
          </p:nvSpPr>
          <p:spPr bwMode="auto">
            <a:xfrm>
              <a:off x="1295400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Flowchart: Connector 31"/>
            <p:cNvSpPr/>
            <p:nvPr/>
          </p:nvSpPr>
          <p:spPr bwMode="auto">
            <a:xfrm>
              <a:off x="1447800" y="4876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Flowchart: Connector 32"/>
            <p:cNvSpPr/>
            <p:nvPr/>
          </p:nvSpPr>
          <p:spPr bwMode="auto">
            <a:xfrm>
              <a:off x="1600200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" name="Flowchart: Connector 33"/>
            <p:cNvSpPr/>
            <p:nvPr/>
          </p:nvSpPr>
          <p:spPr bwMode="auto">
            <a:xfrm>
              <a:off x="1752600" y="4953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2" name="Flowchart: Connector 34"/>
            <p:cNvSpPr/>
            <p:nvPr/>
          </p:nvSpPr>
          <p:spPr bwMode="auto">
            <a:xfrm>
              <a:off x="1676400" y="5181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Flowchart: Connector 35"/>
            <p:cNvSpPr/>
            <p:nvPr/>
          </p:nvSpPr>
          <p:spPr bwMode="auto">
            <a:xfrm>
              <a:off x="1295400" y="5105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4" name="Flowchart: Connector 36"/>
            <p:cNvSpPr/>
            <p:nvPr/>
          </p:nvSpPr>
          <p:spPr bwMode="auto">
            <a:xfrm>
              <a:off x="1524000" y="5181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" name="Flowchart: Connector 37"/>
            <p:cNvSpPr/>
            <p:nvPr/>
          </p:nvSpPr>
          <p:spPr bwMode="auto">
            <a:xfrm>
              <a:off x="1905000" y="5105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Flowchart: Connector 38"/>
            <p:cNvSpPr/>
            <p:nvPr/>
          </p:nvSpPr>
          <p:spPr bwMode="auto">
            <a:xfrm>
              <a:off x="1219200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7" name="Flowchart: Connector 39"/>
            <p:cNvSpPr/>
            <p:nvPr/>
          </p:nvSpPr>
          <p:spPr bwMode="auto">
            <a:xfrm>
              <a:off x="1371600" y="4572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8" name="Flowchart: Connector 40"/>
            <p:cNvSpPr/>
            <p:nvPr/>
          </p:nvSpPr>
          <p:spPr bwMode="auto">
            <a:xfrm>
              <a:off x="1524000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9" name="Flowchart: Connector 41"/>
            <p:cNvSpPr/>
            <p:nvPr/>
          </p:nvSpPr>
          <p:spPr bwMode="auto">
            <a:xfrm>
              <a:off x="1676400" y="4572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0" name="Flowchart: Connector 42"/>
            <p:cNvSpPr/>
            <p:nvPr/>
          </p:nvSpPr>
          <p:spPr bwMode="auto">
            <a:xfrm>
              <a:off x="1828800" y="4800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1" name="Flowchart: Connector 43"/>
            <p:cNvSpPr/>
            <p:nvPr/>
          </p:nvSpPr>
          <p:spPr bwMode="auto">
            <a:xfrm>
              <a:off x="1752600" y="5029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2" name="Flowchart: Connector 44"/>
            <p:cNvSpPr/>
            <p:nvPr/>
          </p:nvSpPr>
          <p:spPr bwMode="auto">
            <a:xfrm>
              <a:off x="1371600" y="4953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3" name="Flowchart: Connector 45"/>
            <p:cNvSpPr/>
            <p:nvPr/>
          </p:nvSpPr>
          <p:spPr bwMode="auto">
            <a:xfrm>
              <a:off x="1600200" y="5029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4" name="Flowchart: Connector 46"/>
            <p:cNvSpPr/>
            <p:nvPr/>
          </p:nvSpPr>
          <p:spPr bwMode="auto">
            <a:xfrm>
              <a:off x="1981200" y="4953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" name="Flowchart: Connector 47"/>
            <p:cNvSpPr/>
            <p:nvPr/>
          </p:nvSpPr>
          <p:spPr bwMode="auto">
            <a:xfrm>
              <a:off x="914400" y="5029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6" name="Flowchart: Connector 48"/>
            <p:cNvSpPr/>
            <p:nvPr/>
          </p:nvSpPr>
          <p:spPr bwMode="auto">
            <a:xfrm>
              <a:off x="914400" y="5257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7" name="Flowchart: Connector 49"/>
            <p:cNvSpPr/>
            <p:nvPr/>
          </p:nvSpPr>
          <p:spPr bwMode="auto">
            <a:xfrm>
              <a:off x="1143000" y="5029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" name="Flowchart: Connector 50"/>
            <p:cNvSpPr/>
            <p:nvPr/>
          </p:nvSpPr>
          <p:spPr bwMode="auto">
            <a:xfrm>
              <a:off x="1143000" y="5257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9" name="Flowchart: Connector 51"/>
            <p:cNvSpPr/>
            <p:nvPr/>
          </p:nvSpPr>
          <p:spPr bwMode="auto">
            <a:xfrm>
              <a:off x="5334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0" name="Flowchart: Connector 52"/>
            <p:cNvSpPr/>
            <p:nvPr/>
          </p:nvSpPr>
          <p:spPr bwMode="auto">
            <a:xfrm>
              <a:off x="762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" name="Flowchart: Connector 53"/>
            <p:cNvSpPr/>
            <p:nvPr/>
          </p:nvSpPr>
          <p:spPr bwMode="auto">
            <a:xfrm>
              <a:off x="838200" y="5105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2" name="Flowchart: Connector 54"/>
            <p:cNvSpPr/>
            <p:nvPr/>
          </p:nvSpPr>
          <p:spPr bwMode="auto">
            <a:xfrm>
              <a:off x="990600" y="5257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3" name="Flowchart: Connector 55"/>
            <p:cNvSpPr/>
            <p:nvPr/>
          </p:nvSpPr>
          <p:spPr bwMode="auto">
            <a:xfrm>
              <a:off x="11430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4" name="Flowchart: Connector 56"/>
            <p:cNvSpPr/>
            <p:nvPr/>
          </p:nvSpPr>
          <p:spPr bwMode="auto">
            <a:xfrm>
              <a:off x="12954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" name="Flowchart: Connector 57"/>
            <p:cNvSpPr/>
            <p:nvPr/>
          </p:nvSpPr>
          <p:spPr bwMode="auto">
            <a:xfrm>
              <a:off x="15240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6" name="Flowchart: Connector 58"/>
            <p:cNvSpPr/>
            <p:nvPr/>
          </p:nvSpPr>
          <p:spPr bwMode="auto">
            <a:xfrm>
              <a:off x="16002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7" name="Flowchart: Connector 59"/>
            <p:cNvSpPr/>
            <p:nvPr/>
          </p:nvSpPr>
          <p:spPr bwMode="auto">
            <a:xfrm>
              <a:off x="14478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8" name="Flowchart: Connector 60"/>
            <p:cNvSpPr/>
            <p:nvPr/>
          </p:nvSpPr>
          <p:spPr bwMode="auto">
            <a:xfrm>
              <a:off x="1524000" y="5715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9" name="Flowchart: Connector 61"/>
            <p:cNvSpPr/>
            <p:nvPr/>
          </p:nvSpPr>
          <p:spPr bwMode="auto">
            <a:xfrm>
              <a:off x="9144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" name="Flowchart: Connector 62"/>
            <p:cNvSpPr/>
            <p:nvPr/>
          </p:nvSpPr>
          <p:spPr bwMode="auto">
            <a:xfrm>
              <a:off x="10668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1" name="Flowchart: Connector 63"/>
            <p:cNvSpPr/>
            <p:nvPr/>
          </p:nvSpPr>
          <p:spPr bwMode="auto">
            <a:xfrm>
              <a:off x="12954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2" name="Flowchart: Connector 64"/>
            <p:cNvSpPr/>
            <p:nvPr/>
          </p:nvSpPr>
          <p:spPr bwMode="auto">
            <a:xfrm>
              <a:off x="13716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3" name="Flowchart: Connector 65"/>
            <p:cNvSpPr/>
            <p:nvPr/>
          </p:nvSpPr>
          <p:spPr bwMode="auto">
            <a:xfrm>
              <a:off x="12192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4" name="Flowchart: Connector 66"/>
            <p:cNvSpPr/>
            <p:nvPr/>
          </p:nvSpPr>
          <p:spPr bwMode="auto">
            <a:xfrm>
              <a:off x="6858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5" name="Flowchart: Connector 67"/>
            <p:cNvSpPr/>
            <p:nvPr/>
          </p:nvSpPr>
          <p:spPr bwMode="auto">
            <a:xfrm>
              <a:off x="838200" y="5715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6" name="Flowchart: Connector 68"/>
            <p:cNvSpPr/>
            <p:nvPr/>
          </p:nvSpPr>
          <p:spPr bwMode="auto">
            <a:xfrm>
              <a:off x="10668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7" name="Flowchart: Connector 69"/>
            <p:cNvSpPr/>
            <p:nvPr/>
          </p:nvSpPr>
          <p:spPr bwMode="auto">
            <a:xfrm>
              <a:off x="1143000" y="5715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8" name="Flowchart: Connector 70"/>
            <p:cNvSpPr/>
            <p:nvPr/>
          </p:nvSpPr>
          <p:spPr bwMode="auto">
            <a:xfrm>
              <a:off x="990600" y="5715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9" name="Flowchart: Connector 71"/>
            <p:cNvSpPr/>
            <p:nvPr/>
          </p:nvSpPr>
          <p:spPr bwMode="auto">
            <a:xfrm>
              <a:off x="5334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0" name="Flowchart: Connector 72"/>
            <p:cNvSpPr/>
            <p:nvPr/>
          </p:nvSpPr>
          <p:spPr bwMode="auto">
            <a:xfrm>
              <a:off x="6858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1" name="Flowchart: Connector 73"/>
            <p:cNvSpPr/>
            <p:nvPr/>
          </p:nvSpPr>
          <p:spPr bwMode="auto">
            <a:xfrm>
              <a:off x="914400" y="5410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2" name="Flowchart: Connector 74"/>
            <p:cNvSpPr/>
            <p:nvPr/>
          </p:nvSpPr>
          <p:spPr bwMode="auto">
            <a:xfrm>
              <a:off x="9906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3" name="Flowchart: Connector 75"/>
            <p:cNvSpPr/>
            <p:nvPr/>
          </p:nvSpPr>
          <p:spPr bwMode="auto">
            <a:xfrm>
              <a:off x="838200" y="5562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924800" y="4267200"/>
            <a:ext cx="1143000" cy="990600"/>
            <a:chOff x="3657600" y="3733800"/>
            <a:chExt cx="1981199" cy="1905000"/>
          </a:xfrm>
        </p:grpSpPr>
        <p:sp>
          <p:nvSpPr>
            <p:cNvPr id="85" name="Half Frame 84"/>
            <p:cNvSpPr/>
            <p:nvPr/>
          </p:nvSpPr>
          <p:spPr bwMode="auto">
            <a:xfrm rot="16200000">
              <a:off x="3695700" y="3695700"/>
              <a:ext cx="1905000" cy="1981199"/>
            </a:xfrm>
            <a:prstGeom prst="halfFrame">
              <a:avLst>
                <a:gd name="adj1" fmla="val 3825"/>
                <a:gd name="adj2" fmla="val 382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6" name="Flowchart: Connector 145"/>
            <p:cNvSpPr/>
            <p:nvPr/>
          </p:nvSpPr>
          <p:spPr bwMode="auto">
            <a:xfrm>
              <a:off x="4190999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7" name="Flowchart: Connector 147"/>
            <p:cNvSpPr/>
            <p:nvPr/>
          </p:nvSpPr>
          <p:spPr bwMode="auto">
            <a:xfrm>
              <a:off x="4495799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8" name="Flowchart: Connector 149"/>
            <p:cNvSpPr/>
            <p:nvPr/>
          </p:nvSpPr>
          <p:spPr bwMode="auto">
            <a:xfrm>
              <a:off x="4114799" y="4648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9" name="Flowchart: Connector 150"/>
            <p:cNvSpPr/>
            <p:nvPr/>
          </p:nvSpPr>
          <p:spPr bwMode="auto">
            <a:xfrm>
              <a:off x="4114799" y="4876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0" name="Flowchart: Connector 151"/>
            <p:cNvSpPr/>
            <p:nvPr/>
          </p:nvSpPr>
          <p:spPr bwMode="auto">
            <a:xfrm>
              <a:off x="4800599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1" name="Flowchart: Connector 152"/>
            <p:cNvSpPr/>
            <p:nvPr/>
          </p:nvSpPr>
          <p:spPr bwMode="auto">
            <a:xfrm>
              <a:off x="4724399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2" name="Flowchart: Connector 154"/>
            <p:cNvSpPr/>
            <p:nvPr/>
          </p:nvSpPr>
          <p:spPr bwMode="auto">
            <a:xfrm>
              <a:off x="4571999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3" name="Flowchart: Connector 155"/>
            <p:cNvSpPr/>
            <p:nvPr/>
          </p:nvSpPr>
          <p:spPr bwMode="auto">
            <a:xfrm>
              <a:off x="4952999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4" name="Flowchart: Connector 157"/>
            <p:cNvSpPr/>
            <p:nvPr/>
          </p:nvSpPr>
          <p:spPr bwMode="auto">
            <a:xfrm>
              <a:off x="4495799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5" name="Flowchart: Connector 159"/>
            <p:cNvSpPr/>
            <p:nvPr/>
          </p:nvSpPr>
          <p:spPr bwMode="auto">
            <a:xfrm>
              <a:off x="4800599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6" name="Flowchart: Connector 160"/>
            <p:cNvSpPr/>
            <p:nvPr/>
          </p:nvSpPr>
          <p:spPr bwMode="auto">
            <a:xfrm>
              <a:off x="4952999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7" name="Flowchart: Connector 161"/>
            <p:cNvSpPr/>
            <p:nvPr/>
          </p:nvSpPr>
          <p:spPr bwMode="auto">
            <a:xfrm>
              <a:off x="4876799" y="4572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8" name="Flowchart: Connector 162"/>
            <p:cNvSpPr/>
            <p:nvPr/>
          </p:nvSpPr>
          <p:spPr bwMode="auto">
            <a:xfrm>
              <a:off x="4495799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9" name="Flowchart: Connector 164"/>
            <p:cNvSpPr/>
            <p:nvPr/>
          </p:nvSpPr>
          <p:spPr bwMode="auto">
            <a:xfrm>
              <a:off x="5105399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" name="Flowchart: Connector 165"/>
            <p:cNvSpPr/>
            <p:nvPr/>
          </p:nvSpPr>
          <p:spPr bwMode="auto">
            <a:xfrm>
              <a:off x="4495799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1" name="Flowchart: Connector 167"/>
            <p:cNvSpPr/>
            <p:nvPr/>
          </p:nvSpPr>
          <p:spPr bwMode="auto">
            <a:xfrm>
              <a:off x="4800599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2" name="Flowchart: Connector 168"/>
            <p:cNvSpPr/>
            <p:nvPr/>
          </p:nvSpPr>
          <p:spPr bwMode="auto">
            <a:xfrm>
              <a:off x="4952999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3" name="Flowchart: Connector 169"/>
            <p:cNvSpPr/>
            <p:nvPr/>
          </p:nvSpPr>
          <p:spPr bwMode="auto">
            <a:xfrm>
              <a:off x="5105399" y="4572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4" name="Flowchart: Connector 173"/>
            <p:cNvSpPr/>
            <p:nvPr/>
          </p:nvSpPr>
          <p:spPr bwMode="auto">
            <a:xfrm>
              <a:off x="5257799" y="4724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5" name="Flowchart: Connector 175"/>
            <p:cNvSpPr/>
            <p:nvPr/>
          </p:nvSpPr>
          <p:spPr bwMode="auto">
            <a:xfrm>
              <a:off x="4724399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6" name="Flowchart: Connector 176"/>
            <p:cNvSpPr/>
            <p:nvPr/>
          </p:nvSpPr>
          <p:spPr bwMode="auto">
            <a:xfrm>
              <a:off x="4876799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7" name="Flowchart: Connector 177"/>
            <p:cNvSpPr/>
            <p:nvPr/>
          </p:nvSpPr>
          <p:spPr bwMode="auto">
            <a:xfrm>
              <a:off x="5029199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8" name="Flowchart: Connector 178"/>
            <p:cNvSpPr/>
            <p:nvPr/>
          </p:nvSpPr>
          <p:spPr bwMode="auto">
            <a:xfrm>
              <a:off x="5181599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9" name="Flowchart: Connector 181"/>
            <p:cNvSpPr/>
            <p:nvPr/>
          </p:nvSpPr>
          <p:spPr bwMode="auto">
            <a:xfrm>
              <a:off x="4952999" y="4648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0" name="Flowchart: Connector 182"/>
            <p:cNvSpPr/>
            <p:nvPr/>
          </p:nvSpPr>
          <p:spPr bwMode="auto">
            <a:xfrm>
              <a:off x="5333999" y="4572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1" name="Flowchart: Connector 183"/>
            <p:cNvSpPr/>
            <p:nvPr/>
          </p:nvSpPr>
          <p:spPr bwMode="auto">
            <a:xfrm>
              <a:off x="4267199" y="4648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2" name="Flowchart: Connector 184"/>
            <p:cNvSpPr/>
            <p:nvPr/>
          </p:nvSpPr>
          <p:spPr bwMode="auto">
            <a:xfrm>
              <a:off x="4267199" y="4876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3" name="Flowchart: Connector 186"/>
            <p:cNvSpPr/>
            <p:nvPr/>
          </p:nvSpPr>
          <p:spPr bwMode="auto">
            <a:xfrm>
              <a:off x="4495799" y="4876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4" name="Flowchart: Connector 189"/>
            <p:cNvSpPr/>
            <p:nvPr/>
          </p:nvSpPr>
          <p:spPr bwMode="auto">
            <a:xfrm>
              <a:off x="4190999" y="4724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5" name="Flowchart: Connector 190"/>
            <p:cNvSpPr/>
            <p:nvPr/>
          </p:nvSpPr>
          <p:spPr bwMode="auto">
            <a:xfrm>
              <a:off x="4343399" y="4876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6" name="Flowchart: Connector 191"/>
            <p:cNvSpPr/>
            <p:nvPr/>
          </p:nvSpPr>
          <p:spPr bwMode="auto">
            <a:xfrm>
              <a:off x="4495799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7" name="Flowchart: Connector 192"/>
            <p:cNvSpPr/>
            <p:nvPr/>
          </p:nvSpPr>
          <p:spPr bwMode="auto">
            <a:xfrm>
              <a:off x="4648199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8" name="Flowchart: Connector 193"/>
            <p:cNvSpPr/>
            <p:nvPr/>
          </p:nvSpPr>
          <p:spPr bwMode="auto">
            <a:xfrm>
              <a:off x="4876799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9" name="Flowchart: Connector 195"/>
            <p:cNvSpPr/>
            <p:nvPr/>
          </p:nvSpPr>
          <p:spPr bwMode="auto">
            <a:xfrm>
              <a:off x="4800599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0" name="Flowchart: Connector 196"/>
            <p:cNvSpPr/>
            <p:nvPr/>
          </p:nvSpPr>
          <p:spPr bwMode="auto">
            <a:xfrm>
              <a:off x="4876799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1" name="Flowchart: Connector 197"/>
            <p:cNvSpPr/>
            <p:nvPr/>
          </p:nvSpPr>
          <p:spPr bwMode="auto">
            <a:xfrm>
              <a:off x="4267199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2" name="Flowchart: Connector 198"/>
            <p:cNvSpPr/>
            <p:nvPr/>
          </p:nvSpPr>
          <p:spPr bwMode="auto">
            <a:xfrm>
              <a:off x="4419599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3" name="Flowchart: Connector 199"/>
            <p:cNvSpPr/>
            <p:nvPr/>
          </p:nvSpPr>
          <p:spPr bwMode="auto">
            <a:xfrm>
              <a:off x="4648199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4" name="Flowchart: Connector 202"/>
            <p:cNvSpPr/>
            <p:nvPr/>
          </p:nvSpPr>
          <p:spPr bwMode="auto">
            <a:xfrm>
              <a:off x="4038599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5" name="Flowchart: Connector 203"/>
            <p:cNvSpPr/>
            <p:nvPr/>
          </p:nvSpPr>
          <p:spPr bwMode="auto">
            <a:xfrm>
              <a:off x="4190999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6" name="Flowchart: Connector 204"/>
            <p:cNvSpPr/>
            <p:nvPr/>
          </p:nvSpPr>
          <p:spPr bwMode="auto">
            <a:xfrm>
              <a:off x="4419599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7" name="Flowchart: Connector 205"/>
            <p:cNvSpPr/>
            <p:nvPr/>
          </p:nvSpPr>
          <p:spPr bwMode="auto">
            <a:xfrm>
              <a:off x="4495799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8" name="Flowchart: Connector 206"/>
            <p:cNvSpPr/>
            <p:nvPr/>
          </p:nvSpPr>
          <p:spPr bwMode="auto">
            <a:xfrm>
              <a:off x="4343399" y="5334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9" name="Flowchart: Connector 207"/>
            <p:cNvSpPr/>
            <p:nvPr/>
          </p:nvSpPr>
          <p:spPr bwMode="auto">
            <a:xfrm>
              <a:off x="3886199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0" name="Flowchart: Connector 208"/>
            <p:cNvSpPr/>
            <p:nvPr/>
          </p:nvSpPr>
          <p:spPr bwMode="auto">
            <a:xfrm>
              <a:off x="4038599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1" name="Flowchart: Connector 209"/>
            <p:cNvSpPr/>
            <p:nvPr/>
          </p:nvSpPr>
          <p:spPr bwMode="auto">
            <a:xfrm>
              <a:off x="4267199" y="5029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" name="Flowchart: Connector 211"/>
            <p:cNvSpPr/>
            <p:nvPr/>
          </p:nvSpPr>
          <p:spPr bwMode="auto">
            <a:xfrm>
              <a:off x="4190999" y="5181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" name="Flowchart: Connector 146"/>
            <p:cNvSpPr/>
            <p:nvPr/>
          </p:nvSpPr>
          <p:spPr bwMode="auto">
            <a:xfrm>
              <a:off x="4267199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4" name="Flowchart: Connector 148"/>
            <p:cNvSpPr/>
            <p:nvPr/>
          </p:nvSpPr>
          <p:spPr bwMode="auto">
            <a:xfrm>
              <a:off x="4571999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324600" y="4191000"/>
            <a:ext cx="1219200" cy="1066800"/>
            <a:chOff x="6324601" y="3352800"/>
            <a:chExt cx="1981199" cy="1905000"/>
          </a:xfrm>
        </p:grpSpPr>
        <p:sp>
          <p:nvSpPr>
            <p:cNvPr id="136" name="Half Frame 135"/>
            <p:cNvSpPr/>
            <p:nvPr/>
          </p:nvSpPr>
          <p:spPr bwMode="auto">
            <a:xfrm rot="16200000">
              <a:off x="6362701" y="3314700"/>
              <a:ext cx="1905000" cy="1981199"/>
            </a:xfrm>
            <a:prstGeom prst="halfFrame">
              <a:avLst>
                <a:gd name="adj1" fmla="val 3825"/>
                <a:gd name="adj2" fmla="val 382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7" name="Flowchart: Connector 384"/>
            <p:cNvSpPr/>
            <p:nvPr/>
          </p:nvSpPr>
          <p:spPr bwMode="auto">
            <a:xfrm>
              <a:off x="68580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8" name="Flowchart: Connector 385"/>
            <p:cNvSpPr/>
            <p:nvPr/>
          </p:nvSpPr>
          <p:spPr bwMode="auto">
            <a:xfrm>
              <a:off x="7010400" y="3581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9" name="Flowchart: Connector 386"/>
            <p:cNvSpPr/>
            <p:nvPr/>
          </p:nvSpPr>
          <p:spPr bwMode="auto">
            <a:xfrm>
              <a:off x="71628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0" name="Flowchart: Connector 387"/>
            <p:cNvSpPr/>
            <p:nvPr/>
          </p:nvSpPr>
          <p:spPr bwMode="auto">
            <a:xfrm>
              <a:off x="7315200" y="3581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1" name="Flowchart: Connector 388"/>
            <p:cNvSpPr/>
            <p:nvPr/>
          </p:nvSpPr>
          <p:spPr bwMode="auto">
            <a:xfrm>
              <a:off x="67818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2" name="Flowchart: Connector 389"/>
            <p:cNvSpPr/>
            <p:nvPr/>
          </p:nvSpPr>
          <p:spPr bwMode="auto">
            <a:xfrm>
              <a:off x="67818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3" name="Flowchart: Connector 390"/>
            <p:cNvSpPr/>
            <p:nvPr/>
          </p:nvSpPr>
          <p:spPr bwMode="auto">
            <a:xfrm>
              <a:off x="7467600" y="3810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4" name="Flowchart: Connector 391"/>
            <p:cNvSpPr/>
            <p:nvPr/>
          </p:nvSpPr>
          <p:spPr bwMode="auto">
            <a:xfrm>
              <a:off x="7391400" y="4038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5" name="Flowchart: Connector 392"/>
            <p:cNvSpPr/>
            <p:nvPr/>
          </p:nvSpPr>
          <p:spPr bwMode="auto">
            <a:xfrm>
              <a:off x="70104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6" name="Flowchart: Connector 393"/>
            <p:cNvSpPr/>
            <p:nvPr/>
          </p:nvSpPr>
          <p:spPr bwMode="auto">
            <a:xfrm>
              <a:off x="7239000" y="4038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7" name="Flowchart: Connector 394"/>
            <p:cNvSpPr/>
            <p:nvPr/>
          </p:nvSpPr>
          <p:spPr bwMode="auto">
            <a:xfrm>
              <a:off x="7620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8" name="Flowchart: Connector 395"/>
            <p:cNvSpPr/>
            <p:nvPr/>
          </p:nvSpPr>
          <p:spPr bwMode="auto">
            <a:xfrm>
              <a:off x="7010400" y="3886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9" name="Flowchart: Connector 396"/>
            <p:cNvSpPr/>
            <p:nvPr/>
          </p:nvSpPr>
          <p:spPr bwMode="auto">
            <a:xfrm>
              <a:off x="71628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0" name="Flowchart: Connector 397"/>
            <p:cNvSpPr/>
            <p:nvPr/>
          </p:nvSpPr>
          <p:spPr bwMode="auto">
            <a:xfrm>
              <a:off x="7315200" y="3886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1" name="Flowchart: Connector 398"/>
            <p:cNvSpPr/>
            <p:nvPr/>
          </p:nvSpPr>
          <p:spPr bwMode="auto">
            <a:xfrm>
              <a:off x="74676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2" name="Flowchart: Connector 399"/>
            <p:cNvSpPr/>
            <p:nvPr/>
          </p:nvSpPr>
          <p:spPr bwMode="auto">
            <a:xfrm>
              <a:off x="7620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3" name="Flowchart: Connector 400"/>
            <p:cNvSpPr/>
            <p:nvPr/>
          </p:nvSpPr>
          <p:spPr bwMode="auto">
            <a:xfrm>
              <a:off x="75438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4" name="Flowchart: Connector 401"/>
            <p:cNvSpPr/>
            <p:nvPr/>
          </p:nvSpPr>
          <p:spPr bwMode="auto">
            <a:xfrm>
              <a:off x="71628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5" name="Flowchart: Connector 402"/>
            <p:cNvSpPr/>
            <p:nvPr/>
          </p:nvSpPr>
          <p:spPr bwMode="auto">
            <a:xfrm>
              <a:off x="73914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6" name="Flowchart: Connector 403"/>
            <p:cNvSpPr/>
            <p:nvPr/>
          </p:nvSpPr>
          <p:spPr bwMode="auto">
            <a:xfrm>
              <a:off x="77724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7" name="Flowchart: Connector 404"/>
            <p:cNvSpPr/>
            <p:nvPr/>
          </p:nvSpPr>
          <p:spPr bwMode="auto">
            <a:xfrm>
              <a:off x="71628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8" name="Flowchart: Connector 405"/>
            <p:cNvSpPr/>
            <p:nvPr/>
          </p:nvSpPr>
          <p:spPr bwMode="auto">
            <a:xfrm>
              <a:off x="73152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9" name="Flowchart: Connector 406"/>
            <p:cNvSpPr/>
            <p:nvPr/>
          </p:nvSpPr>
          <p:spPr bwMode="auto">
            <a:xfrm>
              <a:off x="74676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0" name="Flowchart: Connector 407"/>
            <p:cNvSpPr/>
            <p:nvPr/>
          </p:nvSpPr>
          <p:spPr bwMode="auto">
            <a:xfrm>
              <a:off x="7620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1" name="Flowchart: Connector 408"/>
            <p:cNvSpPr/>
            <p:nvPr/>
          </p:nvSpPr>
          <p:spPr bwMode="auto">
            <a:xfrm>
              <a:off x="77724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2" name="Flowchart: Connector 409"/>
            <p:cNvSpPr/>
            <p:nvPr/>
          </p:nvSpPr>
          <p:spPr bwMode="auto">
            <a:xfrm>
              <a:off x="76962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3" name="Flowchart: Connector 410"/>
            <p:cNvSpPr/>
            <p:nvPr/>
          </p:nvSpPr>
          <p:spPr bwMode="auto">
            <a:xfrm>
              <a:off x="7315200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4" name="Flowchart: Connector 411"/>
            <p:cNvSpPr/>
            <p:nvPr/>
          </p:nvSpPr>
          <p:spPr bwMode="auto">
            <a:xfrm>
              <a:off x="75438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5" name="Flowchart: Connector 412"/>
            <p:cNvSpPr/>
            <p:nvPr/>
          </p:nvSpPr>
          <p:spPr bwMode="auto">
            <a:xfrm>
              <a:off x="7924800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6" name="Flowchart: Connector 413"/>
            <p:cNvSpPr/>
            <p:nvPr/>
          </p:nvSpPr>
          <p:spPr bwMode="auto">
            <a:xfrm>
              <a:off x="7239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7" name="Flowchart: Connector 414"/>
            <p:cNvSpPr/>
            <p:nvPr/>
          </p:nvSpPr>
          <p:spPr bwMode="auto">
            <a:xfrm>
              <a:off x="7391400" y="3810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8" name="Flowchart: Connector 415"/>
            <p:cNvSpPr/>
            <p:nvPr/>
          </p:nvSpPr>
          <p:spPr bwMode="auto">
            <a:xfrm>
              <a:off x="75438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9" name="Flowchart: Connector 416"/>
            <p:cNvSpPr/>
            <p:nvPr/>
          </p:nvSpPr>
          <p:spPr bwMode="auto">
            <a:xfrm>
              <a:off x="7696200" y="3810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0" name="Flowchart: Connector 417"/>
            <p:cNvSpPr/>
            <p:nvPr/>
          </p:nvSpPr>
          <p:spPr bwMode="auto">
            <a:xfrm>
              <a:off x="7848600" y="4038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1" name="Flowchart: Connector 418"/>
            <p:cNvSpPr/>
            <p:nvPr/>
          </p:nvSpPr>
          <p:spPr bwMode="auto">
            <a:xfrm>
              <a:off x="77724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2" name="Flowchart: Connector 419"/>
            <p:cNvSpPr/>
            <p:nvPr/>
          </p:nvSpPr>
          <p:spPr bwMode="auto">
            <a:xfrm>
              <a:off x="73914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3" name="Flowchart: Connector 420"/>
            <p:cNvSpPr/>
            <p:nvPr/>
          </p:nvSpPr>
          <p:spPr bwMode="auto">
            <a:xfrm>
              <a:off x="76200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4" name="Flowchart: Connector 421"/>
            <p:cNvSpPr/>
            <p:nvPr/>
          </p:nvSpPr>
          <p:spPr bwMode="auto">
            <a:xfrm>
              <a:off x="80010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5" name="Flowchart: Connector 422"/>
            <p:cNvSpPr/>
            <p:nvPr/>
          </p:nvSpPr>
          <p:spPr bwMode="auto">
            <a:xfrm>
              <a:off x="69342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6" name="Flowchart: Connector 423"/>
            <p:cNvSpPr/>
            <p:nvPr/>
          </p:nvSpPr>
          <p:spPr bwMode="auto">
            <a:xfrm>
              <a:off x="69342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7" name="Flowchart: Connector 424"/>
            <p:cNvSpPr/>
            <p:nvPr/>
          </p:nvSpPr>
          <p:spPr bwMode="auto">
            <a:xfrm>
              <a:off x="71628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8" name="Flowchart: Connector 425"/>
            <p:cNvSpPr/>
            <p:nvPr/>
          </p:nvSpPr>
          <p:spPr bwMode="auto">
            <a:xfrm>
              <a:off x="71628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9" name="Flowchart: Connector 426"/>
            <p:cNvSpPr/>
            <p:nvPr/>
          </p:nvSpPr>
          <p:spPr bwMode="auto">
            <a:xfrm>
              <a:off x="65532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0" name="Flowchart: Connector 427"/>
            <p:cNvSpPr/>
            <p:nvPr/>
          </p:nvSpPr>
          <p:spPr bwMode="auto">
            <a:xfrm>
              <a:off x="67818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1" name="Flowchart: Connector 428"/>
            <p:cNvSpPr/>
            <p:nvPr/>
          </p:nvSpPr>
          <p:spPr bwMode="auto">
            <a:xfrm>
              <a:off x="68580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2" name="Flowchart: Connector 429"/>
            <p:cNvSpPr/>
            <p:nvPr/>
          </p:nvSpPr>
          <p:spPr bwMode="auto">
            <a:xfrm>
              <a:off x="701040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3" name="Flowchart: Connector 430"/>
            <p:cNvSpPr/>
            <p:nvPr/>
          </p:nvSpPr>
          <p:spPr bwMode="auto">
            <a:xfrm>
              <a:off x="71628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4" name="Flowchart: Connector 431"/>
            <p:cNvSpPr/>
            <p:nvPr/>
          </p:nvSpPr>
          <p:spPr bwMode="auto">
            <a:xfrm>
              <a:off x="73152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5" name="Flowchart: Connector 432"/>
            <p:cNvSpPr/>
            <p:nvPr/>
          </p:nvSpPr>
          <p:spPr bwMode="auto">
            <a:xfrm>
              <a:off x="75438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6" name="Flowchart: Connector 433"/>
            <p:cNvSpPr/>
            <p:nvPr/>
          </p:nvSpPr>
          <p:spPr bwMode="auto">
            <a:xfrm>
              <a:off x="7620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7" name="Flowchart: Connector 434"/>
            <p:cNvSpPr/>
            <p:nvPr/>
          </p:nvSpPr>
          <p:spPr bwMode="auto">
            <a:xfrm>
              <a:off x="7467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8" name="Flowchart: Connector 435"/>
            <p:cNvSpPr/>
            <p:nvPr/>
          </p:nvSpPr>
          <p:spPr bwMode="auto">
            <a:xfrm>
              <a:off x="75438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9" name="Flowchart: Connector 436"/>
            <p:cNvSpPr/>
            <p:nvPr/>
          </p:nvSpPr>
          <p:spPr bwMode="auto">
            <a:xfrm>
              <a:off x="6934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0" name="Flowchart: Connector 437"/>
            <p:cNvSpPr/>
            <p:nvPr/>
          </p:nvSpPr>
          <p:spPr bwMode="auto">
            <a:xfrm>
              <a:off x="7086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1" name="Flowchart: Connector 438"/>
            <p:cNvSpPr/>
            <p:nvPr/>
          </p:nvSpPr>
          <p:spPr bwMode="auto">
            <a:xfrm>
              <a:off x="7315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2" name="Flowchart: Connector 439"/>
            <p:cNvSpPr/>
            <p:nvPr/>
          </p:nvSpPr>
          <p:spPr bwMode="auto">
            <a:xfrm>
              <a:off x="73914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3" name="Flowchart: Connector 440"/>
            <p:cNvSpPr/>
            <p:nvPr/>
          </p:nvSpPr>
          <p:spPr bwMode="auto">
            <a:xfrm>
              <a:off x="7239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4" name="Flowchart: Connector 441"/>
            <p:cNvSpPr/>
            <p:nvPr/>
          </p:nvSpPr>
          <p:spPr bwMode="auto">
            <a:xfrm>
              <a:off x="6705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5" name="Flowchart: Connector 442"/>
            <p:cNvSpPr/>
            <p:nvPr/>
          </p:nvSpPr>
          <p:spPr bwMode="auto">
            <a:xfrm>
              <a:off x="68580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6" name="Flowchart: Connector 443"/>
            <p:cNvSpPr/>
            <p:nvPr/>
          </p:nvSpPr>
          <p:spPr bwMode="auto">
            <a:xfrm>
              <a:off x="7086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7" name="Flowchart: Connector 444"/>
            <p:cNvSpPr/>
            <p:nvPr/>
          </p:nvSpPr>
          <p:spPr bwMode="auto">
            <a:xfrm>
              <a:off x="71628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8" name="Flowchart: Connector 445"/>
            <p:cNvSpPr/>
            <p:nvPr/>
          </p:nvSpPr>
          <p:spPr bwMode="auto">
            <a:xfrm>
              <a:off x="70104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9" name="Flowchart: Connector 446"/>
            <p:cNvSpPr/>
            <p:nvPr/>
          </p:nvSpPr>
          <p:spPr bwMode="auto">
            <a:xfrm>
              <a:off x="6553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0" name="Flowchart: Connector 447"/>
            <p:cNvSpPr/>
            <p:nvPr/>
          </p:nvSpPr>
          <p:spPr bwMode="auto">
            <a:xfrm>
              <a:off x="6705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1" name="Flowchart: Connector 448"/>
            <p:cNvSpPr/>
            <p:nvPr/>
          </p:nvSpPr>
          <p:spPr bwMode="auto">
            <a:xfrm>
              <a:off x="6934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2" name="Flowchart: Connector 449"/>
            <p:cNvSpPr/>
            <p:nvPr/>
          </p:nvSpPr>
          <p:spPr bwMode="auto">
            <a:xfrm>
              <a:off x="70104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3" name="Flowchart: Connector 450"/>
            <p:cNvSpPr/>
            <p:nvPr/>
          </p:nvSpPr>
          <p:spPr bwMode="auto">
            <a:xfrm>
              <a:off x="6858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 bwMode="auto">
            <a:xfrm>
              <a:off x="6477000" y="4267200"/>
              <a:ext cx="160020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5" name="Straight Connector 204"/>
          <p:cNvCxnSpPr/>
          <p:nvPr/>
        </p:nvCxnSpPr>
        <p:spPr bwMode="auto">
          <a:xfrm>
            <a:off x="4893236" y="4618318"/>
            <a:ext cx="908539" cy="5699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8001000" y="4770718"/>
            <a:ext cx="914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9" name="Group 208"/>
          <p:cNvGrpSpPr/>
          <p:nvPr/>
        </p:nvGrpSpPr>
        <p:grpSpPr>
          <a:xfrm>
            <a:off x="5410200" y="5334000"/>
            <a:ext cx="2438400" cy="1447800"/>
            <a:chOff x="6324601" y="3352800"/>
            <a:chExt cx="1981199" cy="1905000"/>
          </a:xfrm>
        </p:grpSpPr>
        <p:sp>
          <p:nvSpPr>
            <p:cNvPr id="210" name="Half Frame 209"/>
            <p:cNvSpPr/>
            <p:nvPr/>
          </p:nvSpPr>
          <p:spPr bwMode="auto">
            <a:xfrm rot="16200000">
              <a:off x="6362701" y="3314700"/>
              <a:ext cx="1905000" cy="1981199"/>
            </a:xfrm>
            <a:prstGeom prst="halfFrame">
              <a:avLst>
                <a:gd name="adj1" fmla="val 3825"/>
                <a:gd name="adj2" fmla="val 382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1" name="Flowchart: Connector 384"/>
            <p:cNvSpPr/>
            <p:nvPr/>
          </p:nvSpPr>
          <p:spPr bwMode="auto">
            <a:xfrm>
              <a:off x="68580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2" name="Flowchart: Connector 385"/>
            <p:cNvSpPr/>
            <p:nvPr/>
          </p:nvSpPr>
          <p:spPr bwMode="auto">
            <a:xfrm>
              <a:off x="7010400" y="3581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3" name="Flowchart: Connector 386"/>
            <p:cNvSpPr/>
            <p:nvPr/>
          </p:nvSpPr>
          <p:spPr bwMode="auto">
            <a:xfrm>
              <a:off x="71628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4" name="Flowchart: Connector 387"/>
            <p:cNvSpPr/>
            <p:nvPr/>
          </p:nvSpPr>
          <p:spPr bwMode="auto">
            <a:xfrm>
              <a:off x="7315200" y="3581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5" name="Flowchart: Connector 388"/>
            <p:cNvSpPr/>
            <p:nvPr/>
          </p:nvSpPr>
          <p:spPr bwMode="auto">
            <a:xfrm>
              <a:off x="67818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6" name="Flowchart: Connector 389"/>
            <p:cNvSpPr/>
            <p:nvPr/>
          </p:nvSpPr>
          <p:spPr bwMode="auto">
            <a:xfrm>
              <a:off x="67818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7" name="Flowchart: Connector 390"/>
            <p:cNvSpPr/>
            <p:nvPr/>
          </p:nvSpPr>
          <p:spPr bwMode="auto">
            <a:xfrm>
              <a:off x="7467600" y="3810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8" name="Flowchart: Connector 391"/>
            <p:cNvSpPr/>
            <p:nvPr/>
          </p:nvSpPr>
          <p:spPr bwMode="auto">
            <a:xfrm>
              <a:off x="7391400" y="4038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9" name="Flowchart: Connector 392"/>
            <p:cNvSpPr/>
            <p:nvPr/>
          </p:nvSpPr>
          <p:spPr bwMode="auto">
            <a:xfrm>
              <a:off x="70104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0" name="Flowchart: Connector 393"/>
            <p:cNvSpPr/>
            <p:nvPr/>
          </p:nvSpPr>
          <p:spPr bwMode="auto">
            <a:xfrm>
              <a:off x="7239000" y="4038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1" name="Flowchart: Connector 394"/>
            <p:cNvSpPr/>
            <p:nvPr/>
          </p:nvSpPr>
          <p:spPr bwMode="auto">
            <a:xfrm>
              <a:off x="7620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2" name="Flowchart: Connector 395"/>
            <p:cNvSpPr/>
            <p:nvPr/>
          </p:nvSpPr>
          <p:spPr bwMode="auto">
            <a:xfrm>
              <a:off x="7010400" y="3886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3" name="Flowchart: Connector 396"/>
            <p:cNvSpPr/>
            <p:nvPr/>
          </p:nvSpPr>
          <p:spPr bwMode="auto">
            <a:xfrm>
              <a:off x="71628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4" name="Flowchart: Connector 397"/>
            <p:cNvSpPr/>
            <p:nvPr/>
          </p:nvSpPr>
          <p:spPr bwMode="auto">
            <a:xfrm>
              <a:off x="7315200" y="3886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5" name="Flowchart: Connector 398"/>
            <p:cNvSpPr/>
            <p:nvPr/>
          </p:nvSpPr>
          <p:spPr bwMode="auto">
            <a:xfrm>
              <a:off x="74676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6" name="Flowchart: Connector 399"/>
            <p:cNvSpPr/>
            <p:nvPr/>
          </p:nvSpPr>
          <p:spPr bwMode="auto">
            <a:xfrm>
              <a:off x="7620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7" name="Flowchart: Connector 400"/>
            <p:cNvSpPr/>
            <p:nvPr/>
          </p:nvSpPr>
          <p:spPr bwMode="auto">
            <a:xfrm>
              <a:off x="75438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8" name="Flowchart: Connector 401"/>
            <p:cNvSpPr/>
            <p:nvPr/>
          </p:nvSpPr>
          <p:spPr bwMode="auto">
            <a:xfrm>
              <a:off x="71628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9" name="Flowchart: Connector 402"/>
            <p:cNvSpPr/>
            <p:nvPr/>
          </p:nvSpPr>
          <p:spPr bwMode="auto">
            <a:xfrm>
              <a:off x="73914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0" name="Flowchart: Connector 403"/>
            <p:cNvSpPr/>
            <p:nvPr/>
          </p:nvSpPr>
          <p:spPr bwMode="auto">
            <a:xfrm>
              <a:off x="77724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1" name="Flowchart: Connector 404"/>
            <p:cNvSpPr/>
            <p:nvPr/>
          </p:nvSpPr>
          <p:spPr bwMode="auto">
            <a:xfrm>
              <a:off x="71628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2" name="Flowchart: Connector 405"/>
            <p:cNvSpPr/>
            <p:nvPr/>
          </p:nvSpPr>
          <p:spPr bwMode="auto">
            <a:xfrm>
              <a:off x="73152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3" name="Flowchart: Connector 406"/>
            <p:cNvSpPr/>
            <p:nvPr/>
          </p:nvSpPr>
          <p:spPr bwMode="auto">
            <a:xfrm>
              <a:off x="7467600" y="4114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4" name="Flowchart: Connector 407"/>
            <p:cNvSpPr/>
            <p:nvPr/>
          </p:nvSpPr>
          <p:spPr bwMode="auto">
            <a:xfrm>
              <a:off x="7620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5" name="Flowchart: Connector 408"/>
            <p:cNvSpPr/>
            <p:nvPr/>
          </p:nvSpPr>
          <p:spPr bwMode="auto">
            <a:xfrm>
              <a:off x="77724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6" name="Flowchart: Connector 409"/>
            <p:cNvSpPr/>
            <p:nvPr/>
          </p:nvSpPr>
          <p:spPr bwMode="auto">
            <a:xfrm>
              <a:off x="76962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7" name="Flowchart: Connector 410"/>
            <p:cNvSpPr/>
            <p:nvPr/>
          </p:nvSpPr>
          <p:spPr bwMode="auto">
            <a:xfrm>
              <a:off x="7315200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8" name="Flowchart: Connector 411"/>
            <p:cNvSpPr/>
            <p:nvPr/>
          </p:nvSpPr>
          <p:spPr bwMode="auto">
            <a:xfrm>
              <a:off x="75438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9" name="Flowchart: Connector 412"/>
            <p:cNvSpPr/>
            <p:nvPr/>
          </p:nvSpPr>
          <p:spPr bwMode="auto">
            <a:xfrm>
              <a:off x="7924800" y="4343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0" name="Flowchart: Connector 413"/>
            <p:cNvSpPr/>
            <p:nvPr/>
          </p:nvSpPr>
          <p:spPr bwMode="auto">
            <a:xfrm>
              <a:off x="72390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1" name="Flowchart: Connector 414"/>
            <p:cNvSpPr/>
            <p:nvPr/>
          </p:nvSpPr>
          <p:spPr bwMode="auto">
            <a:xfrm>
              <a:off x="7391400" y="3810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2" name="Flowchart: Connector 415"/>
            <p:cNvSpPr/>
            <p:nvPr/>
          </p:nvSpPr>
          <p:spPr bwMode="auto">
            <a:xfrm>
              <a:off x="7543800" y="3962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3" name="Flowchart: Connector 416"/>
            <p:cNvSpPr/>
            <p:nvPr/>
          </p:nvSpPr>
          <p:spPr bwMode="auto">
            <a:xfrm>
              <a:off x="7696200" y="3810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4" name="Flowchart: Connector 417"/>
            <p:cNvSpPr/>
            <p:nvPr/>
          </p:nvSpPr>
          <p:spPr bwMode="auto">
            <a:xfrm>
              <a:off x="7848600" y="4038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" name="Flowchart: Connector 418"/>
            <p:cNvSpPr/>
            <p:nvPr/>
          </p:nvSpPr>
          <p:spPr bwMode="auto">
            <a:xfrm>
              <a:off x="77724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6" name="Flowchart: Connector 419"/>
            <p:cNvSpPr/>
            <p:nvPr/>
          </p:nvSpPr>
          <p:spPr bwMode="auto">
            <a:xfrm>
              <a:off x="73914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7" name="Flowchart: Connector 420"/>
            <p:cNvSpPr/>
            <p:nvPr/>
          </p:nvSpPr>
          <p:spPr bwMode="auto">
            <a:xfrm>
              <a:off x="76200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8" name="Flowchart: Connector 421"/>
            <p:cNvSpPr/>
            <p:nvPr/>
          </p:nvSpPr>
          <p:spPr bwMode="auto">
            <a:xfrm>
              <a:off x="8001000" y="4191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9" name="Flowchart: Connector 422"/>
            <p:cNvSpPr/>
            <p:nvPr/>
          </p:nvSpPr>
          <p:spPr bwMode="auto">
            <a:xfrm>
              <a:off x="69342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0" name="Flowchart: Connector 423"/>
            <p:cNvSpPr/>
            <p:nvPr/>
          </p:nvSpPr>
          <p:spPr bwMode="auto">
            <a:xfrm>
              <a:off x="69342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1" name="Flowchart: Connector 424"/>
            <p:cNvSpPr/>
            <p:nvPr/>
          </p:nvSpPr>
          <p:spPr bwMode="auto">
            <a:xfrm>
              <a:off x="7162800" y="4267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2" name="Flowchart: Connector 425"/>
            <p:cNvSpPr/>
            <p:nvPr/>
          </p:nvSpPr>
          <p:spPr bwMode="auto">
            <a:xfrm>
              <a:off x="71628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3" name="Flowchart: Connector 426"/>
            <p:cNvSpPr/>
            <p:nvPr/>
          </p:nvSpPr>
          <p:spPr bwMode="auto">
            <a:xfrm>
              <a:off x="65532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4" name="Flowchart: Connector 427"/>
            <p:cNvSpPr/>
            <p:nvPr/>
          </p:nvSpPr>
          <p:spPr bwMode="auto">
            <a:xfrm>
              <a:off x="6781800" y="4038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5" name="Flowchart: Connector 428"/>
            <p:cNvSpPr/>
            <p:nvPr/>
          </p:nvSpPr>
          <p:spPr bwMode="auto">
            <a:xfrm>
              <a:off x="6858000" y="4343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6" name="Flowchart: Connector 429"/>
            <p:cNvSpPr/>
            <p:nvPr/>
          </p:nvSpPr>
          <p:spPr bwMode="auto">
            <a:xfrm>
              <a:off x="7010400" y="4495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7" name="Flowchart: Connector 430"/>
            <p:cNvSpPr/>
            <p:nvPr/>
          </p:nvSpPr>
          <p:spPr bwMode="auto">
            <a:xfrm>
              <a:off x="71628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8" name="Flowchart: Connector 431"/>
            <p:cNvSpPr/>
            <p:nvPr/>
          </p:nvSpPr>
          <p:spPr bwMode="auto">
            <a:xfrm>
              <a:off x="73152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9" name="Flowchart: Connector 432"/>
            <p:cNvSpPr/>
            <p:nvPr/>
          </p:nvSpPr>
          <p:spPr bwMode="auto">
            <a:xfrm>
              <a:off x="75438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0" name="Flowchart: Connector 433"/>
            <p:cNvSpPr/>
            <p:nvPr/>
          </p:nvSpPr>
          <p:spPr bwMode="auto">
            <a:xfrm>
              <a:off x="7620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1" name="Flowchart: Connector 434"/>
            <p:cNvSpPr/>
            <p:nvPr/>
          </p:nvSpPr>
          <p:spPr bwMode="auto">
            <a:xfrm>
              <a:off x="7467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2" name="Flowchart: Connector 435"/>
            <p:cNvSpPr/>
            <p:nvPr/>
          </p:nvSpPr>
          <p:spPr bwMode="auto">
            <a:xfrm>
              <a:off x="75438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3" name="Flowchart: Connector 436"/>
            <p:cNvSpPr/>
            <p:nvPr/>
          </p:nvSpPr>
          <p:spPr bwMode="auto">
            <a:xfrm>
              <a:off x="6934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4" name="Flowchart: Connector 437"/>
            <p:cNvSpPr/>
            <p:nvPr/>
          </p:nvSpPr>
          <p:spPr bwMode="auto">
            <a:xfrm>
              <a:off x="7086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5" name="Flowchart: Connector 438"/>
            <p:cNvSpPr/>
            <p:nvPr/>
          </p:nvSpPr>
          <p:spPr bwMode="auto">
            <a:xfrm>
              <a:off x="7315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6" name="Flowchart: Connector 439"/>
            <p:cNvSpPr/>
            <p:nvPr/>
          </p:nvSpPr>
          <p:spPr bwMode="auto">
            <a:xfrm>
              <a:off x="73914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7" name="Flowchart: Connector 440"/>
            <p:cNvSpPr/>
            <p:nvPr/>
          </p:nvSpPr>
          <p:spPr bwMode="auto">
            <a:xfrm>
              <a:off x="7239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8" name="Flowchart: Connector 441"/>
            <p:cNvSpPr/>
            <p:nvPr/>
          </p:nvSpPr>
          <p:spPr bwMode="auto">
            <a:xfrm>
              <a:off x="6705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9" name="Flowchart: Connector 442"/>
            <p:cNvSpPr/>
            <p:nvPr/>
          </p:nvSpPr>
          <p:spPr bwMode="auto">
            <a:xfrm>
              <a:off x="68580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0" name="Flowchart: Connector 443"/>
            <p:cNvSpPr/>
            <p:nvPr/>
          </p:nvSpPr>
          <p:spPr bwMode="auto">
            <a:xfrm>
              <a:off x="7086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1" name="Flowchart: Connector 444"/>
            <p:cNvSpPr/>
            <p:nvPr/>
          </p:nvSpPr>
          <p:spPr bwMode="auto">
            <a:xfrm>
              <a:off x="71628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2" name="Flowchart: Connector 445"/>
            <p:cNvSpPr/>
            <p:nvPr/>
          </p:nvSpPr>
          <p:spPr bwMode="auto">
            <a:xfrm>
              <a:off x="7010400" y="4953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3" name="Flowchart: Connector 446"/>
            <p:cNvSpPr/>
            <p:nvPr/>
          </p:nvSpPr>
          <p:spPr bwMode="auto">
            <a:xfrm>
              <a:off x="6553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4" name="Flowchart: Connector 447"/>
            <p:cNvSpPr/>
            <p:nvPr/>
          </p:nvSpPr>
          <p:spPr bwMode="auto">
            <a:xfrm>
              <a:off x="67056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5" name="Flowchart: Connector 448"/>
            <p:cNvSpPr/>
            <p:nvPr/>
          </p:nvSpPr>
          <p:spPr bwMode="auto">
            <a:xfrm>
              <a:off x="6934200" y="46482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6" name="Flowchart: Connector 449"/>
            <p:cNvSpPr/>
            <p:nvPr/>
          </p:nvSpPr>
          <p:spPr bwMode="auto">
            <a:xfrm>
              <a:off x="70104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7" name="Flowchart: Connector 450"/>
            <p:cNvSpPr/>
            <p:nvPr/>
          </p:nvSpPr>
          <p:spPr bwMode="auto">
            <a:xfrm>
              <a:off x="6858000" y="4800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>
              <a:off x="6477000" y="4267200"/>
              <a:ext cx="160020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3979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Hot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 Business by Rieva Lesonsky.potx</Template>
  <TotalTime>12560</TotalTime>
  <Words>716</Words>
  <Application>Microsoft Macintosh PowerPoint</Application>
  <PresentationFormat>On-screen Show (4:3)</PresentationFormat>
  <Paragraphs>191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Hot Business</vt:lpstr>
      <vt:lpstr>Equation</vt:lpstr>
      <vt:lpstr>Worksheet</vt:lpstr>
      <vt:lpstr>DLSAS: Distributed Large Scale Anti-Spam for DOSNs</vt:lpstr>
      <vt:lpstr>Outline</vt:lpstr>
      <vt:lpstr>Online Identities [OSNs]</vt:lpstr>
      <vt:lpstr>How to Spot Malicious content?</vt:lpstr>
      <vt:lpstr>Spam Detection: State-of-the art</vt:lpstr>
      <vt:lpstr>Spam Detection: State-of-the art</vt:lpstr>
      <vt:lpstr>PowerPoint Presentation</vt:lpstr>
      <vt:lpstr>DOSNs: new challenges </vt:lpstr>
      <vt:lpstr>Distributed Machine Learning</vt:lpstr>
      <vt:lpstr>DOSNs: The Wisdom of The Crowds</vt:lpstr>
      <vt:lpstr>PowerPoint Presentation</vt:lpstr>
      <vt:lpstr>Unsupervised Learning</vt:lpstr>
      <vt:lpstr>Gossip-based Peer Sampling</vt:lpstr>
      <vt:lpstr>Spotting Misbehaving Nodes</vt:lpstr>
      <vt:lpstr>Spammer’s Behavior</vt:lpstr>
      <vt:lpstr>Results</vt:lpstr>
      <vt:lpstr>Future Extensions</vt:lpstr>
      <vt:lpstr>Thanks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Businesses to Start Now!</dc:title>
  <dc:subject/>
  <dc:creator/>
  <cp:keywords/>
  <dc:description/>
  <cp:lastModifiedBy>Amira Soliman</cp:lastModifiedBy>
  <cp:revision>200</cp:revision>
  <cp:lastPrinted>2016-01-18T16:29:45Z</cp:lastPrinted>
  <dcterms:created xsi:type="dcterms:W3CDTF">2010-05-28T00:09:10Z</dcterms:created>
  <dcterms:modified xsi:type="dcterms:W3CDTF">2016-01-28T06:54:59Z</dcterms:modified>
  <cp:category/>
</cp:coreProperties>
</file>