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426" r:id="rId2"/>
    <p:sldId id="453" r:id="rId3"/>
    <p:sldId id="465" r:id="rId4"/>
    <p:sldId id="446" r:id="rId5"/>
    <p:sldId id="442" r:id="rId6"/>
    <p:sldId id="466" r:id="rId7"/>
    <p:sldId id="454" r:id="rId8"/>
    <p:sldId id="472" r:id="rId9"/>
    <p:sldId id="456" r:id="rId10"/>
    <p:sldId id="462" r:id="rId11"/>
    <p:sldId id="473" r:id="rId12"/>
    <p:sldId id="467" r:id="rId13"/>
    <p:sldId id="468" r:id="rId14"/>
    <p:sldId id="455" r:id="rId15"/>
    <p:sldId id="469" r:id="rId16"/>
    <p:sldId id="470" r:id="rId17"/>
    <p:sldId id="471" r:id="rId18"/>
    <p:sldId id="436" r:id="rId19"/>
    <p:sldId id="460" r:id="rId20"/>
    <p:sldId id="474" r:id="rId21"/>
    <p:sldId id="475" r:id="rId22"/>
    <p:sldId id="476" r:id="rId23"/>
    <p:sldId id="477" r:id="rId24"/>
    <p:sldId id="461" r:id="rId25"/>
    <p:sldId id="451" r:id="rId26"/>
    <p:sldId id="326" r:id="rId27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holas Loulloudes" initials="NL" lastIdx="1" clrIdx="0"/>
  <p:cmAuthor id="1" name="dtrihinas" initials="d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94" autoAdjust="0"/>
    <p:restoredTop sz="50000" autoAdjust="0"/>
  </p:normalViewPr>
  <p:slideViewPr>
    <p:cSldViewPr showGuides="1">
      <p:cViewPr>
        <p:scale>
          <a:sx n="99" d="100"/>
          <a:sy n="99" d="100"/>
        </p:scale>
        <p:origin x="144" y="-1840"/>
      </p:cViewPr>
      <p:guideLst>
        <p:guide orient="horz" pos="4080"/>
        <p:guide pos="57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39E5D6-9EB3-D444-8556-6913394AD966}" type="datetimeFigureOut">
              <a:rPr lang="en-US"/>
              <a:pPr>
                <a:defRPr/>
              </a:pPr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34C249-0894-1D44-A088-27CA424A7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12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F7D93B-CAAE-6A4F-901D-1DEA2D5EFEE9}" type="datetimeFigureOut">
              <a:rPr lang="en-US"/>
              <a:pPr>
                <a:defRPr/>
              </a:pPr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D53639-E55C-584B-8F91-A0039D2CD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45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81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28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9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19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41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73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34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99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94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7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0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97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53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97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01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20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54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8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D2971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28 January 2016, University of Cyprus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F0DDA-C794-F942-A20E-21FF342E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12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 November 2015, University of Cyprus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2D4CA-4201-FB40-8624-FEF2E9295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25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 November 2015, University of Cyprus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B01C-B75D-2547-9B64-35CD202A7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7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1261641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544" y="1988840"/>
            <a:ext cx="8208912" cy="3816424"/>
          </a:xfrm>
        </p:spPr>
        <p:txBody>
          <a:bodyPr/>
          <a:lstStyle>
            <a:lvl1pPr marL="457200" indent="-457200">
              <a:buClr>
                <a:schemeClr val="accent6"/>
              </a:buClr>
              <a:buFont typeface="Arial" pitchFamily="34" charset="0"/>
              <a:buChar char="•"/>
              <a:defRPr/>
            </a:lvl1pPr>
            <a:lvl2pPr marL="914400" indent="-457200">
              <a:buClr>
                <a:schemeClr val="accent6"/>
              </a:buClr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chemeClr val="accent6"/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chemeClr val="accent6"/>
              </a:buClr>
              <a:buFont typeface="Arial" pitchFamily="34" charset="0"/>
              <a:buChar char="•"/>
              <a:defRPr/>
            </a:lvl4pPr>
            <a:lvl5pPr marL="2057400" indent="-228600">
              <a:buClr>
                <a:schemeClr val="accent6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D849-E46C-F44B-BF29-2673D365A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07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styl\Dropbox\SharedDocs\ResearchProjects\Projects\PRJ002\Project-Execution\ΠΕΡΙΕΧΟΜΕΝΟ\Logos-ΕΡΓΟΥ\tileapokatastasi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335713"/>
            <a:ext cx="12858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ΛΟΓΟΤΥΠΟ ΜΕ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3587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ΛΟΓΟΤΥΠΟ ΠΑΝΕΠΙΣΤΗΜΙΟ ΚΥΠΡΟΥ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6308725"/>
            <a:ext cx="3365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nstyl\Dropbox\SharedDocs\ResearchProjects\Projects\PRJ003\Project-Execution\ΠΕΡΙΕΧΟΜΕΝΟ\logos-ΠΡΟΓΡΑΜΜΑΤΟΣ\pagn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308725"/>
            <a:ext cx="288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619250" y="6307138"/>
            <a:ext cx="1325563" cy="520700"/>
            <a:chOff x="4851242" y="48250"/>
            <a:chExt cx="2854675" cy="907877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5" y="48250"/>
              <a:ext cx="619125" cy="657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21"/>
            <p:cNvSpPr txBox="1">
              <a:spLocks noChangeArrowheads="1"/>
            </p:cNvSpPr>
            <p:nvPr/>
          </p:nvSpPr>
          <p:spPr bwMode="auto">
            <a:xfrm>
              <a:off x="4851242" y="631589"/>
              <a:ext cx="2854675" cy="32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700" b="1" i="1"/>
                <a:t>European Territorial Cooperation </a:t>
              </a:r>
            </a:p>
            <a:p>
              <a:pPr algn="ctr"/>
              <a:r>
                <a:rPr lang="en-US" sz="700" b="1" i="1"/>
                <a:t>Program "Greece-Cyprus 2007-2013"</a:t>
              </a:r>
            </a:p>
          </p:txBody>
        </p:sp>
      </p:grp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2967038" y="6284913"/>
            <a:ext cx="1965325" cy="573087"/>
            <a:chOff x="2152612" y="1303628"/>
            <a:chExt cx="3001985" cy="883527"/>
          </a:xfrm>
        </p:grpSpPr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2257605" y="1915846"/>
              <a:ext cx="2632449" cy="27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700" b="1" i="1"/>
                <a:t>European Territorial Cooperation Program </a:t>
              </a:r>
            </a:p>
            <a:p>
              <a:pPr algn="ctr"/>
              <a:r>
                <a:rPr lang="en-US" sz="700" b="1" i="1"/>
                <a:t>"Greece-Cyprus 2007-2013"</a:t>
              </a:r>
            </a:p>
          </p:txBody>
        </p:sp>
        <p:grpSp>
          <p:nvGrpSpPr>
            <p:cNvPr id="14" name="Group 26"/>
            <p:cNvGrpSpPr>
              <a:grpSpLocks/>
            </p:cNvGrpSpPr>
            <p:nvPr/>
          </p:nvGrpSpPr>
          <p:grpSpPr bwMode="auto">
            <a:xfrm>
              <a:off x="2152612" y="1303628"/>
              <a:ext cx="3001985" cy="481968"/>
              <a:chOff x="2530332" y="1547266"/>
              <a:chExt cx="3001985" cy="481968"/>
            </a:xfrm>
          </p:grpSpPr>
          <p:sp>
            <p:nvSpPr>
              <p:cNvPr id="15" name="TextBox 25"/>
              <p:cNvSpPr txBox="1">
                <a:spLocks noChangeArrowheads="1"/>
              </p:cNvSpPr>
              <p:nvPr/>
            </p:nvSpPr>
            <p:spPr bwMode="auto">
              <a:xfrm>
                <a:off x="2530332" y="1893448"/>
                <a:ext cx="859718" cy="135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700" b="1" i="1"/>
                  <a:t>Greek Republic</a:t>
                </a:r>
                <a:endParaRPr lang="en-GB" sz="700" b="1" i="1"/>
              </a:p>
            </p:txBody>
          </p:sp>
          <p:sp>
            <p:nvSpPr>
              <p:cNvPr id="16" name="TextBox 26"/>
              <p:cNvSpPr txBox="1">
                <a:spLocks noChangeArrowheads="1"/>
              </p:cNvSpPr>
              <p:nvPr/>
            </p:nvSpPr>
            <p:spPr bwMode="auto">
              <a:xfrm>
                <a:off x="3546184" y="1893447"/>
                <a:ext cx="923039" cy="135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700" b="1" i="1"/>
                  <a:t>European Union</a:t>
                </a:r>
                <a:endParaRPr lang="en-GB" sz="700" b="1" i="1"/>
              </a:p>
            </p:txBody>
          </p:sp>
          <p:sp>
            <p:nvSpPr>
              <p:cNvPr id="17" name="TextBox 27"/>
              <p:cNvSpPr txBox="1">
                <a:spLocks noChangeArrowheads="1"/>
              </p:cNvSpPr>
              <p:nvPr/>
            </p:nvSpPr>
            <p:spPr bwMode="auto">
              <a:xfrm>
                <a:off x="4601972" y="1893579"/>
                <a:ext cx="930345" cy="135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700" b="1" i="1"/>
                  <a:t>Cypriot Republic</a:t>
                </a:r>
                <a:endParaRPr lang="en-GB" sz="700" b="1" i="1"/>
              </a:p>
            </p:txBody>
          </p:sp>
          <p:pic>
            <p:nvPicPr>
              <p:cNvPr id="18" name="Picture 6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6655" y="1592112"/>
                <a:ext cx="390525" cy="3238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7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4318" y="1547266"/>
                <a:ext cx="485775" cy="333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8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4144" y="1550548"/>
                <a:ext cx="342899" cy="342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569371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72008" y="476672"/>
            <a:ext cx="8964488" cy="936104"/>
          </a:xfrm>
          <a:noFill/>
        </p:spPr>
        <p:txBody>
          <a:bodyPr>
            <a:noAutofit/>
          </a:bodyPr>
          <a:lstStyle>
            <a:lvl1pPr algn="l">
              <a:defRPr sz="4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2170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28 January 2016, University of Cyprus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5CD65-8732-364C-956B-0A7D33F52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23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13 November 2015, University of Cyprus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BFDA-BBB5-7F42-BB8E-A09C00A54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13 November 2015, University of Cyprus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3A6A-E89D-E34D-AD9B-AC3674C39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6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6"/>
              </a:buClr>
              <a:defRPr sz="2400"/>
            </a:lvl1pPr>
            <a:lvl2pPr>
              <a:buClr>
                <a:schemeClr val="accent6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6"/>
              </a:buClr>
              <a:defRPr sz="16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chemeClr val="accent6"/>
              </a:buClr>
              <a:defRPr sz="2400"/>
            </a:lvl1pPr>
            <a:lvl2pPr>
              <a:buClr>
                <a:schemeClr val="accent6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6"/>
              </a:buClr>
              <a:defRPr sz="16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13 November 2015, University of Cyprus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A29A-4BD5-C64F-B42F-D602938E93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1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13 November 2015, University of Cyprus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6A1C-9032-8844-A912-68AE815D23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17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13 November 2015, University of Cyprus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4EB9C-80FD-AB4D-B453-8389A5479E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7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accent6"/>
              </a:buClr>
              <a:defRPr sz="2800"/>
            </a:lvl2pPr>
            <a:lvl3pPr>
              <a:buClr>
                <a:schemeClr val="accent6"/>
              </a:buClr>
              <a:defRPr sz="2400"/>
            </a:lvl3pPr>
            <a:lvl4pPr>
              <a:buClr>
                <a:schemeClr val="accent6"/>
              </a:buClr>
              <a:defRPr sz="2000"/>
            </a:lvl4pPr>
            <a:lvl5pPr>
              <a:buClr>
                <a:schemeClr val="accent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13 November 2015, University of Cyprus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98EF9-28A5-FD49-AE96-4015FDB88C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4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13 November 2015, University of Cyprus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0608B-A7E2-AF46-BB49-3D7DB4C08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7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492875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28 January 2016, University of Cyprus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ED58CB-456C-DC41-A99A-A79B86A0B0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918"/>
            <a:ext cx="1984586" cy="424754"/>
          </a:xfrm>
          <a:prstGeom prst="rect">
            <a:avLst/>
          </a:prstGeom>
          <a:effectLst/>
        </p:spPr>
      </p:pic>
      <p:pic>
        <p:nvPicPr>
          <p:cNvPr id="1034" name="Picture 1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5563"/>
            <a:ext cx="19843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-12700"/>
            <a:ext cx="123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950" y="6515101"/>
            <a:ext cx="1416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 smtClean="0">
                <a:solidFill>
                  <a:schemeClr val="bg2"/>
                </a:solidFill>
              </a:rPr>
              <a:t>Stefanos</a:t>
            </a:r>
            <a:r>
              <a:rPr lang="en-GB" sz="1200" b="1" dirty="0" smtClean="0">
                <a:solidFill>
                  <a:schemeClr val="bg2"/>
                </a:solidFill>
              </a:rPr>
              <a:t> </a:t>
            </a:r>
            <a:r>
              <a:rPr lang="en-GB" sz="1200" b="1" dirty="0" err="1" smtClean="0">
                <a:solidFill>
                  <a:schemeClr val="bg2"/>
                </a:solidFill>
              </a:rPr>
              <a:t>Antaris</a:t>
            </a:r>
            <a:endParaRPr lang="en-GB" sz="1200" b="1" dirty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91" r:id="rId12"/>
    <p:sldLayoutId id="214748369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7F7F7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snap.stanford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http://isocial-itn.eu" TargetMode="External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s.ucy.ac.cy/~santar01" TargetMode="External"/><Relationship Id="rId4" Type="http://schemas.openxmlformats.org/officeDocument/2006/relationships/image" Target="../media/image36.png"/><Relationship Id="rId5" Type="http://schemas.openxmlformats.org/officeDocument/2006/relationships/hyperlink" Target="http://linc.ucy.ac.cy/" TargetMode="External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8077200" cy="1470025"/>
          </a:xfrm>
        </p:spPr>
        <p:txBody>
          <a:bodyPr/>
          <a:lstStyle/>
          <a:p>
            <a:r>
              <a:rPr lang="en-GB" sz="4800" dirty="0" smtClean="0"/>
              <a:t>Distributed Publish/Subscribe Notification System for Online Social Networks</a:t>
            </a:r>
            <a:endParaRPr lang="en-GB" sz="4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90600" y="3657600"/>
            <a:ext cx="7086600" cy="1143000"/>
          </a:xfrm>
        </p:spPr>
        <p:txBody>
          <a:bodyPr>
            <a:normAutofit fontScale="62500" lnSpcReduction="20000"/>
          </a:bodyPr>
          <a:lstStyle/>
          <a:p>
            <a:r>
              <a:rPr lang="en-GB" sz="2800" b="1" dirty="0" smtClean="0"/>
              <a:t>Stefanos </a:t>
            </a:r>
            <a:r>
              <a:rPr lang="en-GB" sz="2800" b="1" dirty="0" err="1" smtClean="0"/>
              <a:t>Antaris</a:t>
            </a:r>
            <a:r>
              <a:rPr lang="en-GB" sz="2800" b="1" baseline="30000" dirty="0" smtClean="0"/>
              <a:t>*</a:t>
            </a:r>
            <a:r>
              <a:rPr lang="en-GB" sz="2800" dirty="0" smtClean="0"/>
              <a:t>, </a:t>
            </a:r>
            <a:r>
              <a:rPr lang="en-US" sz="2800" dirty="0" err="1" smtClean="0"/>
              <a:t>Sarunas</a:t>
            </a:r>
            <a:r>
              <a:rPr lang="en-US" sz="2800" dirty="0" smtClean="0"/>
              <a:t> </a:t>
            </a:r>
            <a:r>
              <a:rPr lang="en-US" sz="2800" dirty="0" err="1" smtClean="0"/>
              <a:t>Girdzijauskas</a:t>
            </a:r>
            <a:r>
              <a:rPr lang="de-DE" sz="2800" baseline="30000" dirty="0" smtClean="0"/>
              <a:t>†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en-US" sz="2800" dirty="0" smtClean="0"/>
              <a:t>George </a:t>
            </a:r>
            <a:r>
              <a:rPr lang="en-US" sz="2800" dirty="0" err="1" smtClean="0"/>
              <a:t>Pallis</a:t>
            </a:r>
            <a:r>
              <a:rPr lang="en-US" sz="2800" baseline="30000" dirty="0" smtClean="0"/>
              <a:t>*</a:t>
            </a:r>
            <a:r>
              <a:rPr lang="en-US" sz="2800" dirty="0" smtClean="0"/>
              <a:t>, </a:t>
            </a:r>
            <a:r>
              <a:rPr lang="en-US" sz="2800" dirty="0" err="1" smtClean="0"/>
              <a:t>Marios</a:t>
            </a:r>
            <a:r>
              <a:rPr lang="en-US" sz="2800" dirty="0" smtClean="0"/>
              <a:t> </a:t>
            </a:r>
            <a:r>
              <a:rPr lang="en-US" sz="2800" dirty="0" err="1" smtClean="0"/>
              <a:t>Dikaiakos</a:t>
            </a:r>
            <a:r>
              <a:rPr lang="en-US" sz="2800" baseline="30000" dirty="0" smtClean="0"/>
              <a:t>*</a:t>
            </a:r>
            <a:endParaRPr lang="en-GB" sz="2800" baseline="30000" dirty="0" smtClean="0"/>
          </a:p>
          <a:p>
            <a:r>
              <a:rPr lang="en-GB" sz="1800" baseline="30000" dirty="0" smtClean="0"/>
              <a:t>*</a:t>
            </a:r>
            <a:r>
              <a:rPr lang="en-GB" sz="1800" dirty="0" smtClean="0"/>
              <a:t>University of Cyprus, </a:t>
            </a:r>
            <a:r>
              <a:rPr lang="de-DE" sz="2400" baseline="30000" dirty="0" smtClean="0"/>
              <a:t>†</a:t>
            </a:r>
            <a:r>
              <a:rPr lang="de-DE" sz="1800" dirty="0" smtClean="0"/>
              <a:t>Hive Streaming AB</a:t>
            </a:r>
          </a:p>
          <a:p>
            <a:r>
              <a:rPr lang="en-GB" sz="1800" baseline="30000" dirty="0" smtClean="0"/>
              <a:t>*</a:t>
            </a:r>
            <a:r>
              <a:rPr lang="en-GB" sz="1800" dirty="0" smtClean="0"/>
              <a:t>{</a:t>
            </a:r>
            <a:r>
              <a:rPr lang="en-GB" sz="1800" b="1" u="sng" dirty="0" err="1" smtClean="0"/>
              <a:t>antaris.stefanos</a:t>
            </a:r>
            <a:r>
              <a:rPr lang="en-GB" sz="1800" dirty="0" smtClean="0"/>
              <a:t>, </a:t>
            </a:r>
            <a:r>
              <a:rPr lang="en-GB" sz="1800" dirty="0" err="1" smtClean="0"/>
              <a:t>gpallis</a:t>
            </a:r>
            <a:r>
              <a:rPr lang="en-GB" sz="1800" dirty="0" smtClean="0"/>
              <a:t>, mdd}@cs.ucy.ac.cy</a:t>
            </a:r>
          </a:p>
          <a:p>
            <a:r>
              <a:rPr lang="en-GB" sz="1800" dirty="0" smtClean="0"/>
              <a:t> </a:t>
            </a:r>
            <a:r>
              <a:rPr lang="de-DE" sz="1800" baseline="30000" dirty="0" smtClean="0"/>
              <a:t>†</a:t>
            </a:r>
            <a:r>
              <a:rPr lang="de-DE" sz="1800" dirty="0" err="1" smtClean="0"/>
              <a:t>sarunasg@kth.se</a:t>
            </a:r>
            <a:endParaRPr lang="en-GB" sz="1800" dirty="0"/>
          </a:p>
        </p:txBody>
      </p:sp>
      <p:sp>
        <p:nvSpPr>
          <p:cNvPr id="9" name="Subtitle 6"/>
          <p:cNvSpPr txBox="1">
            <a:spLocks/>
          </p:cNvSpPr>
          <p:nvPr/>
        </p:nvSpPr>
        <p:spPr bwMode="auto">
          <a:xfrm>
            <a:off x="914400" y="52578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Font typeface="Arial" charset="0"/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err="1" smtClean="0"/>
              <a:t>iSocial</a:t>
            </a:r>
            <a:r>
              <a:rPr lang="en-GB" sz="1800" dirty="0" smtClean="0"/>
              <a:t> Meeting, Milan, Italy</a:t>
            </a:r>
          </a:p>
          <a:p>
            <a:r>
              <a:rPr lang="en-GB" sz="1800" dirty="0" smtClean="0"/>
              <a:t>January 28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2016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582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NewsFeed</a:t>
            </a:r>
            <a:r>
              <a:rPr lang="en-US" dirty="0" smtClean="0"/>
              <a:t> Service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 November 2015,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 descr="socialgraph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3923168" cy="1981200"/>
          </a:xfrm>
          <a:prstGeom prst="rect">
            <a:avLst/>
          </a:prstGeom>
        </p:spPr>
      </p:pic>
      <p:pic>
        <p:nvPicPr>
          <p:cNvPr id="7" name="Content Placeholder 8" descr="adho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" b="-157"/>
          <a:stretch>
            <a:fillRect/>
          </a:stretch>
        </p:blipFill>
        <p:spPr bwMode="auto">
          <a:xfrm>
            <a:off x="1524000" y="3886200"/>
            <a:ext cx="3429000" cy="222871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209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Network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P2P Network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3810000"/>
            <a:ext cx="328246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1" y="5791200"/>
            <a:ext cx="239486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4576482"/>
            <a:ext cx="304800" cy="3003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86400" y="1905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 rot="21042849">
            <a:off x="2364922" y="4079267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3685710">
            <a:off x="2902158" y="4435603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431744" y="4648200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21227160">
            <a:off x="3964789" y="4639748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48400" y="3733800"/>
            <a:ext cx="2438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86400" y="3810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324600" y="3962400"/>
            <a:ext cx="167341" cy="3048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3733800"/>
            <a:ext cx="328246" cy="304800"/>
          </a:xfrm>
          <a:prstGeom prst="rect">
            <a:avLst/>
          </a:prstGeom>
        </p:spPr>
      </p:pic>
      <p:sp>
        <p:nvSpPr>
          <p:cNvPr id="36" name="Right Arrow 35"/>
          <p:cNvSpPr/>
          <p:nvPr/>
        </p:nvSpPr>
        <p:spPr>
          <a:xfrm>
            <a:off x="6934200" y="3962400"/>
            <a:ext cx="11430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7200" y="3881718"/>
            <a:ext cx="381000" cy="3103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0" y="3733800"/>
            <a:ext cx="304800" cy="30031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497925" y="3456801"/>
            <a:ext cx="19047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Alice sends message to Bob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6255986" y="1905000"/>
            <a:ext cx="24384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332186" y="2181999"/>
            <a:ext cx="167341" cy="3048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386" y="1953399"/>
            <a:ext cx="328246" cy="30480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051124" y="1600200"/>
            <a:ext cx="2813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Alice identifies Social Neighbors’ Node IDs</a:t>
            </a:r>
            <a:endParaRPr lang="en-US" sz="1200" dirty="0"/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273545"/>
              </p:ext>
            </p:extLst>
          </p:nvPr>
        </p:nvGraphicFramePr>
        <p:xfrm>
          <a:off x="7086600" y="2057401"/>
          <a:ext cx="1143000" cy="1203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</a:tblGrid>
              <a:tr h="4138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Social</a:t>
                      </a:r>
                      <a:r>
                        <a:rPr lang="en-US" sz="1000" baseline="0" dirty="0" smtClean="0"/>
                        <a:t> Neighbors IDs</a:t>
                      </a:r>
                      <a:endParaRPr lang="en-US" sz="1000" dirty="0"/>
                    </a:p>
                  </a:txBody>
                  <a:tcPr/>
                </a:tc>
              </a:tr>
              <a:tr h="26336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123</a:t>
                      </a:r>
                      <a:endParaRPr lang="en-US" sz="1000" dirty="0"/>
                    </a:p>
                  </a:txBody>
                  <a:tcPr/>
                </a:tc>
              </a:tr>
              <a:tr h="263366">
                <a:tc>
                  <a:txBody>
                    <a:bodyPr/>
                    <a:lstStyle/>
                    <a:p>
                      <a:pPr algn="ctr"/>
                      <a:r>
                        <a:rPr lang="is-IS" sz="1000" dirty="0" smtClean="0"/>
                        <a:t>334</a:t>
                      </a:r>
                      <a:endParaRPr lang="en-US" sz="1000" dirty="0"/>
                    </a:p>
                  </a:txBody>
                  <a:tcPr/>
                </a:tc>
              </a:tr>
              <a:tr h="263366">
                <a:tc>
                  <a:txBody>
                    <a:bodyPr/>
                    <a:lstStyle/>
                    <a:p>
                      <a:pPr algn="ctr"/>
                      <a:r>
                        <a:rPr lang="is-I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" name="Right Arrow 49"/>
          <p:cNvSpPr/>
          <p:nvPr/>
        </p:nvSpPr>
        <p:spPr>
          <a:xfrm rot="4228989">
            <a:off x="2233683" y="4580576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8478722">
            <a:off x="2083885" y="5377082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248400" y="4648200"/>
            <a:ext cx="2438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486400" y="4724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</a:t>
            </a:r>
            <a:r>
              <a:rPr lang="en-US" dirty="0"/>
              <a:t>3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434657" y="4371201"/>
            <a:ext cx="2031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Alice sends </a:t>
            </a:r>
            <a:r>
              <a:rPr lang="en-US" sz="1200" dirty="0" smtClean="0"/>
              <a:t>message to Trudy</a:t>
            </a:r>
            <a:endParaRPr lang="en-US" sz="12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324600" y="4876800"/>
            <a:ext cx="167341" cy="3048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648200"/>
            <a:ext cx="328246" cy="304800"/>
          </a:xfrm>
          <a:prstGeom prst="rect">
            <a:avLst/>
          </a:prstGeom>
        </p:spPr>
      </p:pic>
      <p:sp>
        <p:nvSpPr>
          <p:cNvPr id="65" name="Right Arrow 64"/>
          <p:cNvSpPr/>
          <p:nvPr/>
        </p:nvSpPr>
        <p:spPr>
          <a:xfrm>
            <a:off x="6934200" y="4876800"/>
            <a:ext cx="11430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7200" y="4796118"/>
            <a:ext cx="381000" cy="31033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7314" y="4648200"/>
            <a:ext cx="239486" cy="2286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838200" y="2644676"/>
            <a:ext cx="7620000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NewsFeed</a:t>
            </a:r>
            <a:r>
              <a:rPr lang="en-US" sz="3600" dirty="0" smtClean="0"/>
              <a:t> service requires</a:t>
            </a:r>
          </a:p>
          <a:p>
            <a:pPr algn="ctr"/>
            <a:r>
              <a:rPr lang="en-US" sz="3600" dirty="0" smtClean="0"/>
              <a:t> </a:t>
            </a:r>
            <a:r>
              <a:rPr lang="en-US" sz="3600" b="1" dirty="0" err="1" smtClean="0"/>
              <a:t>dlogN</a:t>
            </a:r>
            <a:r>
              <a:rPr lang="en-US" sz="3600" dirty="0" smtClean="0"/>
              <a:t> messages</a:t>
            </a:r>
          </a:p>
          <a:p>
            <a:pPr algn="ctr"/>
            <a:r>
              <a:rPr lang="en-US" sz="3600" b="1" dirty="0"/>
              <a:t>N=</a:t>
            </a:r>
            <a:r>
              <a:rPr lang="en-US" sz="3600" b="1" dirty="0" smtClean="0"/>
              <a:t>10</a:t>
            </a:r>
            <a:r>
              <a:rPr lang="en-US" sz="3600" b="1" baseline="30000" dirty="0" smtClean="0"/>
              <a:t>9 </a:t>
            </a:r>
            <a:r>
              <a:rPr lang="en-US" sz="3600" b="1" dirty="0"/>
              <a:t>,</a:t>
            </a:r>
            <a:r>
              <a:rPr lang="en-US" sz="3600" b="1" baseline="30000" dirty="0"/>
              <a:t> </a:t>
            </a:r>
            <a:r>
              <a:rPr lang="en-US" sz="3600" b="1" dirty="0"/>
              <a:t>logN = </a:t>
            </a:r>
            <a:r>
              <a:rPr lang="en-US" sz="3600" b="1" dirty="0" smtClean="0"/>
              <a:t>7</a:t>
            </a:r>
            <a:endParaRPr lang="en-US" sz="3600" b="1" baseline="30000" dirty="0"/>
          </a:p>
          <a:p>
            <a:pPr algn="ctr"/>
            <a:r>
              <a:rPr lang="en-US" sz="3600" b="1" dirty="0" smtClean="0"/>
              <a:t>d = 3000, # of messages = 21000</a:t>
            </a:r>
          </a:p>
        </p:txBody>
      </p:sp>
    </p:spTree>
    <p:extLst>
      <p:ext uri="{BB962C8B-B14F-4D97-AF65-F5344CB8AC3E}">
        <p14:creationId xmlns:p14="http://schemas.microsoft.com/office/powerpoint/2010/main" val="30841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6" grpId="0" animBg="1"/>
      <p:bldP spid="39" grpId="0"/>
      <p:bldP spid="41" grpId="0" animBg="1"/>
      <p:bldP spid="48" grpId="0"/>
      <p:bldP spid="50" grpId="0" animBg="1"/>
      <p:bldP spid="53" grpId="0" animBg="1"/>
      <p:bldP spid="57" grpId="0" animBg="1"/>
      <p:bldP spid="58" grpId="0"/>
      <p:bldP spid="59" grpId="0"/>
      <p:bldP spid="65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76" y="1600200"/>
            <a:ext cx="60088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 January 2016,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: Identifier Reassignment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Process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Check periodically for new social friends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Identify the importance of your social friends. </a:t>
                </a:r>
              </a:p>
              <a:p>
                <a:pPr marL="914400" lvl="1" indent="-514350"/>
                <a:r>
                  <a:rPr lang="en-US" dirty="0" smtClean="0"/>
                  <a:t>Mutual friendship</a:t>
                </a:r>
              </a:p>
              <a:p>
                <a:pPr marL="2743200" lvl="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,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is-I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nary>
                                <m:naryPr>
                                  <m:chr m:val="⋂"/>
                                  <m:subHide m:val="on"/>
                                  <m:supHide m:val="on"/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Gossip-based protocols (T-Man)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Change </a:t>
                </a:r>
                <a:r>
                  <a:rPr lang="en-US" dirty="0" err="1" smtClean="0"/>
                  <a:t>NodeID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Centroid between the two most important peers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78" t="-1617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 January 2016,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5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 January 2016,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40" y="1600200"/>
            <a:ext cx="6008319" cy="4525963"/>
          </a:xfrm>
        </p:spPr>
      </p:pic>
    </p:spTree>
    <p:extLst>
      <p:ext uri="{BB962C8B-B14F-4D97-AF65-F5344CB8AC3E}">
        <p14:creationId xmlns:p14="http://schemas.microsoft.com/office/powerpoint/2010/main" val="16269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Connections Establishment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 smtClean="0"/>
              <a:t>Assumptions for selecting social friends as P2P connections</a:t>
            </a:r>
          </a:p>
          <a:p>
            <a:pPr lvl="1"/>
            <a:r>
              <a:rPr lang="en-US" sz="2600" dirty="0" smtClean="0"/>
              <a:t>Social users communicate mostly with their social friends</a:t>
            </a:r>
          </a:p>
          <a:p>
            <a:pPr lvl="1"/>
            <a:r>
              <a:rPr lang="en-US" sz="2600" dirty="0" smtClean="0"/>
              <a:t>Most important social friends in close distance in the P2P overlay </a:t>
            </a:r>
          </a:p>
          <a:p>
            <a:pPr lvl="2"/>
            <a:r>
              <a:rPr lang="en-US" sz="2200" dirty="0" err="1" smtClean="0"/>
              <a:t>NodeID</a:t>
            </a:r>
            <a:r>
              <a:rPr lang="en-US" sz="2200" dirty="0" smtClean="0"/>
              <a:t> reassignment process</a:t>
            </a:r>
          </a:p>
          <a:p>
            <a:pPr lvl="1"/>
            <a:r>
              <a:rPr lang="en-US" sz="2600" dirty="0" smtClean="0"/>
              <a:t>Mutual friendship reduces the number of relay nodes</a:t>
            </a:r>
          </a:p>
          <a:p>
            <a:pPr lvl="1"/>
            <a:endParaRPr lang="en-US" sz="3000" dirty="0"/>
          </a:p>
          <a:p>
            <a:endParaRPr lang="en-US" sz="30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28 January 2016,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3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Connections Establishment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K</a:t>
            </a:r>
            <a:r>
              <a:rPr lang="en-US" dirty="0" smtClean="0"/>
              <a:t> connections per peer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C &lt; K</a:t>
            </a:r>
            <a:endParaRPr lang="en-US" b="1" dirty="0"/>
          </a:p>
          <a:p>
            <a:pPr lvl="2"/>
            <a:r>
              <a:rPr lang="en-US" b="1" dirty="0"/>
              <a:t>K</a:t>
            </a:r>
            <a:r>
              <a:rPr lang="en-US" dirty="0" smtClean="0"/>
              <a:t> social connections</a:t>
            </a:r>
          </a:p>
          <a:p>
            <a:pPr lvl="2"/>
            <a:r>
              <a:rPr lang="en-US" b="1" dirty="0" smtClean="0"/>
              <a:t>|C| - K </a:t>
            </a:r>
            <a:r>
              <a:rPr lang="en-US" dirty="0" smtClean="0"/>
              <a:t>random connections (overall network)</a:t>
            </a:r>
            <a:endParaRPr lang="en-US" b="1" dirty="0" smtClean="0"/>
          </a:p>
          <a:p>
            <a:r>
              <a:rPr lang="en-US" dirty="0" smtClean="0"/>
              <a:t>Connection policies tested on </a:t>
            </a:r>
            <a:r>
              <a:rPr lang="en-US" b="1" dirty="0" smtClean="0"/>
              <a:t>K</a:t>
            </a:r>
          </a:p>
          <a:p>
            <a:pPr lvl="1"/>
            <a:r>
              <a:rPr lang="en-US" dirty="0" smtClean="0"/>
              <a:t>Policy 1 : 20% most important friends, 80% less important friends</a:t>
            </a:r>
          </a:p>
          <a:p>
            <a:pPr lvl="1"/>
            <a:r>
              <a:rPr lang="en-US" dirty="0" smtClean="0"/>
              <a:t>Policy 2 : 80% most important friends, 20% less important friends</a:t>
            </a:r>
          </a:p>
          <a:p>
            <a:pPr lvl="1"/>
            <a:r>
              <a:rPr lang="en-US" dirty="0" smtClean="0"/>
              <a:t>Policy 3 : 50% most important friends, 50% less important friends</a:t>
            </a:r>
          </a:p>
          <a:p>
            <a:pPr lvl="1"/>
            <a:r>
              <a:rPr lang="en-US" dirty="0" smtClean="0"/>
              <a:t>Policy 4 : 50% most important friends, 50% random friends</a:t>
            </a:r>
          </a:p>
          <a:p>
            <a:pPr lvl="1"/>
            <a:r>
              <a:rPr lang="en-US" dirty="0" smtClean="0"/>
              <a:t>Policy 5 : 80% most important friends, 20% random friends</a:t>
            </a:r>
          </a:p>
          <a:p>
            <a:pPr lvl="1"/>
            <a:r>
              <a:rPr lang="en-US" dirty="0" smtClean="0"/>
              <a:t>Policy 6 : all random friends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 January 2016,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7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Table Construction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62" y="1600200"/>
            <a:ext cx="579843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 January 2016,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3143071"/>
            <a:ext cx="76962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All policies improve </a:t>
            </a:r>
            <a:r>
              <a:rPr lang="en-US" sz="3600" b="1" dirty="0" smtClean="0"/>
              <a:t>only a subset </a:t>
            </a:r>
            <a:r>
              <a:rPr lang="en-US" sz="3600" dirty="0" smtClean="0"/>
              <a:t>of the network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75523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Connections Establishment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b="1" dirty="0" smtClean="0"/>
              <a:t>K</a:t>
            </a:r>
            <a:r>
              <a:rPr lang="en-US" dirty="0" smtClean="0"/>
              <a:t> most important social friends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Periodically acquires social neighbor’s P2P connections</a:t>
            </a:r>
          </a:p>
          <a:p>
            <a:pPr marL="914400" lvl="1" indent="-514350"/>
            <a:r>
              <a:rPr lang="en-US" dirty="0" smtClean="0"/>
              <a:t>Retrieve bitmaps</a:t>
            </a:r>
          </a:p>
          <a:p>
            <a:pPr marL="914400" lvl="1" indent="-514350"/>
            <a:r>
              <a:rPr lang="en-US" dirty="0" smtClean="0"/>
              <a:t>Gossip-based protocol (T-Man)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LSH on bitmaps</a:t>
            </a:r>
          </a:p>
          <a:p>
            <a:pPr lvl="1"/>
            <a:r>
              <a:rPr lang="en-US" dirty="0" smtClean="0"/>
              <a:t>Bitmaps are indexed in </a:t>
            </a:r>
            <a:r>
              <a:rPr lang="en-US" b="1" dirty="0" smtClean="0"/>
              <a:t>B</a:t>
            </a:r>
            <a:r>
              <a:rPr lang="en-US" dirty="0" smtClean="0"/>
              <a:t> buckets</a:t>
            </a:r>
            <a:endParaRPr lang="en-US" dirty="0"/>
          </a:p>
          <a:p>
            <a:pPr lvl="1"/>
            <a:r>
              <a:rPr lang="en-US" dirty="0" smtClean="0"/>
              <a:t>Explore P2P connection similarities</a:t>
            </a:r>
          </a:p>
          <a:p>
            <a:pPr lvl="1"/>
            <a:r>
              <a:rPr lang="en-US" dirty="0" smtClean="0"/>
              <a:t>Socially-connected peers maintain similar P2P connections.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one peer from each bucket</a:t>
            </a:r>
          </a:p>
          <a:p>
            <a:pPr lvl="1"/>
            <a:r>
              <a:rPr lang="en-US" dirty="0" smtClean="0"/>
              <a:t>Ensures that </a:t>
            </a:r>
            <a:r>
              <a:rPr lang="en-US" b="1" dirty="0" smtClean="0"/>
              <a:t>K </a:t>
            </a:r>
            <a:r>
              <a:rPr lang="en-US" dirty="0" smtClean="0"/>
              <a:t> connections maintain the minimum overlap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 January 2016,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9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296696"/>
              </p:ext>
            </p:extLst>
          </p:nvPr>
        </p:nvGraphicFramePr>
        <p:xfrm>
          <a:off x="1771648" y="1447800"/>
          <a:ext cx="5695952" cy="1524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23988"/>
                <a:gridCol w="1423988"/>
                <a:gridCol w="1423988"/>
                <a:gridCol w="1423988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Set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Connections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Degree</a:t>
                      </a:r>
                      <a:endParaRPr lang="en-US" sz="1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Facebook [1]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63,731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817,090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25.642</a:t>
                      </a:r>
                      <a:endParaRPr lang="en-US" sz="1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Twitter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3,990,418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294,865,207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73.89</a:t>
                      </a:r>
                      <a:endParaRPr lang="en-US" sz="1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Slashdot [2]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82,168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948,463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11.543</a:t>
                      </a:r>
                      <a:endParaRPr lang="en-US" sz="1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GooglePlus</a:t>
                      </a:r>
                      <a:r>
                        <a:rPr lang="en-US" sz="1400" dirty="0" smtClean="0"/>
                        <a:t> [2]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107,614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13,673,453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28 January 2016, University of Cyprus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8086" y="3048000"/>
            <a:ext cx="8142514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NewsFeed</a:t>
            </a:r>
            <a:r>
              <a:rPr lang="en-US" b="1" dirty="0"/>
              <a:t> </a:t>
            </a:r>
            <a:r>
              <a:rPr lang="en-US" b="1" dirty="0" smtClean="0"/>
              <a:t>simulation:</a:t>
            </a:r>
          </a:p>
          <a:p>
            <a:pPr marL="1084263" indent="-285750">
              <a:buFont typeface="Arial"/>
              <a:buChar char="•"/>
            </a:pPr>
            <a:r>
              <a:rPr lang="en-US" b="1" dirty="0" smtClean="0"/>
              <a:t>Data generation rate: </a:t>
            </a:r>
            <a:r>
              <a:rPr lang="en-US" dirty="0" smtClean="0"/>
              <a:t>exponential distribution [3]</a:t>
            </a:r>
          </a:p>
          <a:p>
            <a:pPr marL="1084263" indent="-285750">
              <a:buFont typeface="Arial"/>
              <a:buChar char="•"/>
            </a:pPr>
            <a:r>
              <a:rPr lang="en-US" b="1" dirty="0" smtClean="0"/>
              <a:t>Information diffusion: </a:t>
            </a:r>
            <a:r>
              <a:rPr lang="en-US" dirty="0" smtClean="0"/>
              <a:t>users propagate their posts to their social friends independently</a:t>
            </a:r>
            <a:endParaRPr lang="en-US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5874604"/>
            <a:ext cx="8534400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aseline="30000" dirty="0" smtClean="0"/>
              <a:t>[1] </a:t>
            </a:r>
            <a:r>
              <a:rPr lang="en-US" sz="1600" baseline="30000" dirty="0"/>
              <a:t>B. </a:t>
            </a:r>
            <a:r>
              <a:rPr lang="en-US" sz="1600" baseline="30000" dirty="0" err="1"/>
              <a:t>Viswanath</a:t>
            </a:r>
            <a:r>
              <a:rPr lang="en-US" sz="1600" baseline="30000" dirty="0"/>
              <a:t>, et al., “On the evolution of user interaction in </a:t>
            </a:r>
            <a:r>
              <a:rPr lang="en-US" sz="1600" baseline="30000" dirty="0" err="1"/>
              <a:t>facebook</a:t>
            </a:r>
            <a:r>
              <a:rPr lang="en-US" sz="1600" baseline="30000" dirty="0"/>
              <a:t>”, WOSN, 2009</a:t>
            </a:r>
          </a:p>
          <a:p>
            <a:r>
              <a:rPr lang="en-US" sz="1600" baseline="30000" dirty="0" smtClean="0"/>
              <a:t>[2] </a:t>
            </a:r>
            <a:r>
              <a:rPr lang="en-US" sz="1600" baseline="30000" dirty="0"/>
              <a:t>Stanford large network dataset collection”, http://snap.stanford.edu, accessed Jul. 02, </a:t>
            </a:r>
            <a:r>
              <a:rPr lang="en-US" sz="1600" baseline="30000" dirty="0" smtClean="0"/>
              <a:t>2015</a:t>
            </a:r>
          </a:p>
          <a:p>
            <a:r>
              <a:rPr lang="en-US" sz="1600" baseline="30000" dirty="0" smtClean="0"/>
              <a:t>[3]</a:t>
            </a:r>
            <a:r>
              <a:rPr lang="en-US" sz="1600" dirty="0" smtClean="0"/>
              <a:t> </a:t>
            </a:r>
            <a:r>
              <a:rPr lang="en-US" sz="1600" baseline="30000" dirty="0"/>
              <a:t>K. Zhu, et al., “</a:t>
            </a:r>
            <a:r>
              <a:rPr lang="en-US" sz="1600" baseline="30000" dirty="0" err="1"/>
              <a:t>Modelling</a:t>
            </a:r>
            <a:r>
              <a:rPr lang="en-US" sz="1600" baseline="30000" dirty="0"/>
              <a:t> population growth in online social networks”, Complex Adaptive </a:t>
            </a:r>
            <a:r>
              <a:rPr lang="en-US" sz="1600" baseline="30000" dirty="0" err="1"/>
              <a:t>Modelling</a:t>
            </a:r>
            <a:r>
              <a:rPr lang="en-US" sz="1600" baseline="30000" dirty="0"/>
              <a:t>, 2013</a:t>
            </a:r>
          </a:p>
          <a:p>
            <a:endParaRPr lang="en-US" sz="16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313872"/>
            <a:ext cx="8142514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Simulation parameters:</a:t>
            </a:r>
          </a:p>
          <a:p>
            <a:pPr marL="1084263" indent="-285750">
              <a:buFont typeface="Arial"/>
              <a:buChar char="•"/>
            </a:pPr>
            <a:r>
              <a:rPr lang="en-US" b="1" dirty="0" smtClean="0"/>
              <a:t>Data Sets </a:t>
            </a:r>
            <a:r>
              <a:rPr lang="en-US" dirty="0" smtClean="0"/>
              <a:t>with different characteristics</a:t>
            </a:r>
          </a:p>
          <a:p>
            <a:pPr marL="1084263" indent="-285750">
              <a:buFont typeface="Arial"/>
              <a:buChar char="•"/>
            </a:pPr>
            <a:r>
              <a:rPr lang="en-US" b="1" dirty="0"/>
              <a:t>Node registration rate: </a:t>
            </a:r>
            <a:r>
              <a:rPr lang="en-US" dirty="0"/>
              <a:t>exponential distribution [3</a:t>
            </a:r>
            <a:r>
              <a:rPr lang="en-US" dirty="0" smtClean="0"/>
              <a:t>]</a:t>
            </a:r>
            <a:endParaRPr lang="en-US" b="1" dirty="0" smtClean="0"/>
          </a:p>
          <a:p>
            <a:pPr marL="1084263" indent="-285750">
              <a:buFont typeface="Arial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trials: </a:t>
            </a:r>
            <a:r>
              <a:rPr lang="en-US" dirty="0"/>
              <a:t>100 independent </a:t>
            </a:r>
            <a:r>
              <a:rPr lang="en-US" dirty="0" smtClean="0"/>
              <a:t>simulations</a:t>
            </a:r>
          </a:p>
          <a:p>
            <a:pPr marL="1084263" indent="-285750">
              <a:buFont typeface="Arial"/>
              <a:buChar char="•"/>
            </a:pPr>
            <a:r>
              <a:rPr lang="en-US" b="1" dirty="0" smtClean="0"/>
              <a:t>Discrete event simulator:</a:t>
            </a:r>
            <a:r>
              <a:rPr lang="en-US" dirty="0" smtClean="0"/>
              <a:t> Apache </a:t>
            </a:r>
            <a:r>
              <a:rPr lang="en-US" dirty="0" err="1" smtClean="0"/>
              <a:t>Flink</a:t>
            </a:r>
            <a:r>
              <a:rPr lang="en-US" dirty="0" smtClean="0"/>
              <a:t>, </a:t>
            </a:r>
            <a:r>
              <a:rPr lang="en-US" dirty="0" err="1" smtClean="0"/>
              <a:t>Gelly</a:t>
            </a:r>
            <a:r>
              <a:rPr lang="en-US" dirty="0" smtClean="0"/>
              <a:t> Graph API</a:t>
            </a: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88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28 January 2016, University of Cyprus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143071"/>
            <a:ext cx="8142514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Evaluation metrics used:</a:t>
            </a:r>
          </a:p>
          <a:p>
            <a:r>
              <a:rPr lang="en-US" b="1" dirty="0" smtClean="0"/>
              <a:t>	Number of Hops: </a:t>
            </a:r>
            <a:r>
              <a:rPr lang="en-US" dirty="0" smtClean="0"/>
              <a:t>The P2P hops required to communicate two social friends</a:t>
            </a:r>
          </a:p>
          <a:p>
            <a:r>
              <a:rPr lang="en-US" b="1" dirty="0" smtClean="0"/>
              <a:t>	Number of Relay Nodes: </a:t>
            </a:r>
            <a:r>
              <a:rPr lang="en-US" dirty="0" smtClean="0"/>
              <a:t>The number </a:t>
            </a:r>
            <a:r>
              <a:rPr lang="en-US" dirty="0"/>
              <a:t>of relay nodes exists in the </a:t>
            </a:r>
            <a:r>
              <a:rPr lang="en-US" dirty="0" smtClean="0"/>
              <a:t>pub/sub</a:t>
            </a:r>
          </a:p>
          <a:p>
            <a:r>
              <a:rPr lang="en-US" dirty="0"/>
              <a:t>	</a:t>
            </a:r>
            <a:r>
              <a:rPr lang="en-US" b="1" dirty="0" smtClean="0"/>
              <a:t>Number of iterations: </a:t>
            </a:r>
            <a:r>
              <a:rPr lang="en-US" dirty="0" smtClean="0"/>
              <a:t>The number of iterations required to converge</a:t>
            </a:r>
            <a:endParaRPr lang="en-US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5715000"/>
            <a:ext cx="8534400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aseline="30000" dirty="0" smtClean="0"/>
              <a:t>[1] </a:t>
            </a:r>
            <a:r>
              <a:rPr lang="en-US" sz="1600" baseline="30000" dirty="0"/>
              <a:t>B. </a:t>
            </a:r>
            <a:r>
              <a:rPr lang="en-US" sz="1600" baseline="30000" dirty="0" err="1"/>
              <a:t>Viswanath</a:t>
            </a:r>
            <a:r>
              <a:rPr lang="en-US" sz="1600" baseline="30000" dirty="0"/>
              <a:t>, et al., “On the evolution of user interaction in </a:t>
            </a:r>
            <a:r>
              <a:rPr lang="en-US" sz="1600" baseline="30000" dirty="0" err="1"/>
              <a:t>facebook</a:t>
            </a:r>
            <a:r>
              <a:rPr lang="en-US" sz="1600" baseline="30000" dirty="0"/>
              <a:t>”, WOSN, 2009</a:t>
            </a:r>
          </a:p>
          <a:p>
            <a:r>
              <a:rPr lang="en-US" sz="1600" baseline="30000" dirty="0" smtClean="0"/>
              <a:t>[2] </a:t>
            </a:r>
            <a:r>
              <a:rPr lang="en-US" sz="1600" baseline="30000" dirty="0"/>
              <a:t>Stanford large network dataset collection”, </a:t>
            </a:r>
            <a:r>
              <a:rPr lang="en-US" sz="1600" baseline="30000" dirty="0">
                <a:hlinkClick r:id="rId3"/>
              </a:rPr>
              <a:t>http://snap.stanford.edu</a:t>
            </a:r>
            <a:r>
              <a:rPr lang="en-US" sz="1600" baseline="30000" dirty="0"/>
              <a:t>, accessed Jul. 02, </a:t>
            </a:r>
            <a:r>
              <a:rPr lang="en-US" sz="1600" baseline="30000" dirty="0" smtClean="0"/>
              <a:t>2015</a:t>
            </a:r>
          </a:p>
          <a:p>
            <a:r>
              <a:rPr lang="en-US" sz="1600" baseline="30000" dirty="0" smtClean="0">
                <a:latin typeface="+mj-lt"/>
              </a:rPr>
              <a:t>[3] </a:t>
            </a:r>
            <a:r>
              <a:rPr lang="en-US" sz="1600" baseline="30000" dirty="0">
                <a:latin typeface="+mj-lt"/>
              </a:rPr>
              <a:t>M. A. U. Nasir, S. </a:t>
            </a:r>
            <a:r>
              <a:rPr lang="en-US" sz="1600" baseline="30000" dirty="0" err="1">
                <a:latin typeface="+mj-lt"/>
              </a:rPr>
              <a:t>Girdzijauskas</a:t>
            </a:r>
            <a:r>
              <a:rPr lang="en-US" sz="1600" baseline="30000" dirty="0">
                <a:latin typeface="+mj-lt"/>
              </a:rPr>
              <a:t>, and N. </a:t>
            </a:r>
            <a:r>
              <a:rPr lang="en-US" sz="1600" baseline="30000" dirty="0" err="1">
                <a:latin typeface="+mj-lt"/>
              </a:rPr>
              <a:t>Kourtellis</a:t>
            </a:r>
            <a:r>
              <a:rPr lang="en-US" sz="1600" baseline="30000" dirty="0">
                <a:latin typeface="+mj-lt"/>
              </a:rPr>
              <a:t>, “Socially-aware distributed hash tables for decentralized online social networks,” in IEEE International Conference on Peer-to-Peer Computing, 2015.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495800"/>
            <a:ext cx="8142514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State-Of-The-Art comparison:</a:t>
            </a:r>
          </a:p>
          <a:p>
            <a:r>
              <a:rPr lang="en-US" b="1" dirty="0" smtClean="0"/>
              <a:t>	Symphony: </a:t>
            </a:r>
            <a:r>
              <a:rPr lang="en-US" dirty="0" smtClean="0"/>
              <a:t>No social friendship augmentation</a:t>
            </a:r>
          </a:p>
          <a:p>
            <a:r>
              <a:rPr lang="en-US" b="1" dirty="0" smtClean="0"/>
              <a:t>	Nasir et al[3]: </a:t>
            </a:r>
            <a:r>
              <a:rPr lang="en-US" dirty="0" smtClean="0"/>
              <a:t>Chord overlay network with node identifier reassignment</a:t>
            </a:r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797447"/>
              </p:ext>
            </p:extLst>
          </p:nvPr>
        </p:nvGraphicFramePr>
        <p:xfrm>
          <a:off x="1771648" y="1447800"/>
          <a:ext cx="5695952" cy="1524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23988"/>
                <a:gridCol w="1423988"/>
                <a:gridCol w="1423988"/>
                <a:gridCol w="1423988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Set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Connections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Degree</a:t>
                      </a:r>
                      <a:endParaRPr lang="en-US" sz="1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Facebook [1]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63,731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817,090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25.642</a:t>
                      </a:r>
                      <a:endParaRPr lang="en-US" sz="1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Twitter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3,990,418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294,865,207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73.89</a:t>
                      </a:r>
                      <a:endParaRPr lang="en-US" sz="1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Slashdot [2]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82,168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948,463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11.543</a:t>
                      </a:r>
                      <a:endParaRPr lang="en-US" sz="1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GooglePlus</a:t>
                      </a:r>
                      <a:r>
                        <a:rPr lang="en-US" sz="1400" dirty="0" smtClean="0"/>
                        <a:t> [2]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107,614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13,673,453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99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cialgraph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3923168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28 January 2016,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2209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Online Social Network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572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Pub/Sub System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114800"/>
            <a:ext cx="328246" cy="304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900" y="2997200"/>
            <a:ext cx="838200" cy="8509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4495800"/>
            <a:ext cx="304800" cy="3003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4514" y="5364033"/>
            <a:ext cx="239486" cy="2286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876800" y="1848544"/>
            <a:ext cx="419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b="1" dirty="0" smtClean="0"/>
              <a:t>Large-</a:t>
            </a:r>
            <a:r>
              <a:rPr lang="de-DE" b="1" dirty="0" err="1" smtClean="0"/>
              <a:t>scale</a:t>
            </a:r>
            <a:r>
              <a:rPr lang="de-DE" b="1" dirty="0" smtClean="0"/>
              <a:t> </a:t>
            </a:r>
            <a:r>
              <a:rPr lang="de-DE" b="1" dirty="0" err="1" smtClean="0"/>
              <a:t>Notification</a:t>
            </a:r>
            <a:r>
              <a:rPr lang="de-DE" b="1" dirty="0" smtClean="0"/>
              <a:t> </a:t>
            </a:r>
            <a:r>
              <a:rPr lang="de-DE" b="1" dirty="0"/>
              <a:t>S</a:t>
            </a:r>
            <a:r>
              <a:rPr lang="de-DE" b="1" dirty="0" smtClean="0"/>
              <a:t>ystem</a:t>
            </a:r>
          </a:p>
          <a:p>
            <a:pPr marL="1257300" lvl="2" indent="-342900">
              <a:buFont typeface="Arial"/>
              <a:buChar char="•"/>
            </a:pP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/>
              <a:t>f</a:t>
            </a:r>
            <a:r>
              <a:rPr lang="de-DE" dirty="0" err="1" smtClean="0"/>
              <a:t>riend‘s</a:t>
            </a:r>
            <a:r>
              <a:rPr lang="de-DE" dirty="0" smtClean="0"/>
              <a:t> </a:t>
            </a:r>
            <a:r>
              <a:rPr lang="de-DE" dirty="0" err="1" smtClean="0"/>
              <a:t>posts</a:t>
            </a:r>
            <a:endParaRPr lang="de-DE" dirty="0" smtClean="0"/>
          </a:p>
          <a:p>
            <a:pPr marL="1257300" lvl="2" indent="-342900">
              <a:buFont typeface="Arial"/>
              <a:buChar char="•"/>
            </a:pPr>
            <a:r>
              <a:rPr lang="de-DE" dirty="0" err="1" smtClean="0"/>
              <a:t>Interested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endParaRPr lang="de-DE" dirty="0" smtClean="0"/>
          </a:p>
          <a:p>
            <a:pPr marL="1257300" lvl="2" indent="-342900">
              <a:buFont typeface="Arial"/>
              <a:buChar char="•"/>
            </a:pPr>
            <a:r>
              <a:rPr lang="de-DE" dirty="0" err="1" smtClean="0"/>
              <a:t>Advertisement</a:t>
            </a:r>
            <a:endParaRPr lang="de-DE" dirty="0" smtClean="0"/>
          </a:p>
          <a:p>
            <a:pPr marL="1257300" lvl="2" indent="-342900">
              <a:buFont typeface="Arial"/>
              <a:buChar char="•"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876800" y="4209871"/>
            <a:ext cx="419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b="1" dirty="0" smtClean="0"/>
              <a:t>Cloud-</a:t>
            </a:r>
            <a:r>
              <a:rPr lang="de-DE" b="1" dirty="0" err="1" smtClean="0"/>
              <a:t>Based</a:t>
            </a:r>
            <a:r>
              <a:rPr lang="de-DE" b="1" dirty="0" smtClean="0"/>
              <a:t> Solution (Brokers)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Bounded scalability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Thousands of resources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Cloud providers </a:t>
            </a:r>
            <a:r>
              <a:rPr lang="en-US" dirty="0"/>
              <a:t>d</a:t>
            </a:r>
            <a:r>
              <a:rPr lang="en-US" dirty="0" smtClean="0"/>
              <a:t>ependency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Privacy issues</a:t>
            </a:r>
          </a:p>
          <a:p>
            <a:pPr marL="1257300" lvl="2" indent="-342900">
              <a:buFont typeface="Arial"/>
              <a:buChar char="•"/>
            </a:pPr>
            <a:endParaRPr lang="en-US" dirty="0" smtClean="0"/>
          </a:p>
          <a:p>
            <a:pPr marL="1257300" lvl="2" indent="-342900">
              <a:buFont typeface="Arial"/>
              <a:buChar char="•"/>
            </a:pPr>
            <a:endParaRPr lang="en-US" dirty="0"/>
          </a:p>
        </p:txBody>
      </p:sp>
      <p:sp>
        <p:nvSpPr>
          <p:cNvPr id="12" name="Cloud 11"/>
          <p:cNvSpPr/>
          <p:nvPr/>
        </p:nvSpPr>
        <p:spPr>
          <a:xfrm>
            <a:off x="1851410" y="3848100"/>
            <a:ext cx="2415790" cy="174453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03" y="4159849"/>
            <a:ext cx="296197" cy="3398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44" y="4870111"/>
            <a:ext cx="296197" cy="3398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13" y="4249697"/>
            <a:ext cx="296197" cy="3398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18" y="4610099"/>
            <a:ext cx="296197" cy="3398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21" y="4125191"/>
            <a:ext cx="296197" cy="33980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28" y="4655241"/>
            <a:ext cx="296197" cy="339805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33" idx="0"/>
            <a:endCxn id="13" idx="2"/>
          </p:cNvCxnSpPr>
          <p:nvPr/>
        </p:nvCxnSpPr>
        <p:spPr>
          <a:xfrm flipV="1">
            <a:off x="2483727" y="4499654"/>
            <a:ext cx="187575" cy="155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2"/>
            <a:endCxn id="27" idx="0"/>
          </p:cNvCxnSpPr>
          <p:nvPr/>
        </p:nvCxnSpPr>
        <p:spPr>
          <a:xfrm>
            <a:off x="2671302" y="4499654"/>
            <a:ext cx="292341" cy="370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2"/>
            <a:endCxn id="27" idx="1"/>
          </p:cNvCxnSpPr>
          <p:nvPr/>
        </p:nvCxnSpPr>
        <p:spPr>
          <a:xfrm>
            <a:off x="2483727" y="4995046"/>
            <a:ext cx="331817" cy="44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3" idx="3"/>
            <a:endCxn id="28" idx="1"/>
          </p:cNvCxnSpPr>
          <p:nvPr/>
        </p:nvCxnSpPr>
        <p:spPr>
          <a:xfrm>
            <a:off x="2819400" y="4329752"/>
            <a:ext cx="183613" cy="89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32" idx="1"/>
          </p:cNvCxnSpPr>
          <p:nvPr/>
        </p:nvCxnSpPr>
        <p:spPr>
          <a:xfrm flipV="1">
            <a:off x="3299210" y="4295094"/>
            <a:ext cx="331711" cy="124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8" idx="3"/>
            <a:endCxn id="29" idx="0"/>
          </p:cNvCxnSpPr>
          <p:nvPr/>
        </p:nvCxnSpPr>
        <p:spPr>
          <a:xfrm>
            <a:off x="3299210" y="4419600"/>
            <a:ext cx="116107" cy="190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Arrow 48"/>
          <p:cNvSpPr/>
          <p:nvPr/>
        </p:nvSpPr>
        <p:spPr>
          <a:xfrm rot="1847286">
            <a:off x="1600200" y="4357347"/>
            <a:ext cx="735428" cy="157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19303790">
            <a:off x="1588686" y="5041870"/>
            <a:ext cx="735428" cy="157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4051273" y="4581574"/>
            <a:ext cx="735428" cy="157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800100" y="561007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Publishers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152900" y="561007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Subscriber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4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 uiExpand="1" build="allAtOnce"/>
      <p:bldP spid="12" grpId="0" animBg="1"/>
      <p:bldP spid="49" grpId="0" animBg="1"/>
      <p:bldP spid="50" grpId="0" animBg="1"/>
      <p:bldP spid="51" grpId="0" animBg="1"/>
      <p:bldP spid="52" grpId="0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Hops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45" y="1447800"/>
            <a:ext cx="2786310" cy="2340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 January 2016,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90" y="3810000"/>
            <a:ext cx="2786310" cy="23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845" y="3821182"/>
            <a:ext cx="2786310" cy="23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45" y="1447800"/>
            <a:ext cx="2786323" cy="234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33800" y="2895600"/>
            <a:ext cx="1828800" cy="3048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8706" y="3158032"/>
            <a:ext cx="1828800" cy="3048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3800" y="5451544"/>
            <a:ext cx="1828800" cy="3048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69299" y="5483936"/>
            <a:ext cx="1828800" cy="3048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1676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than 50% number of hops reduction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Hops are increasing logarithmically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Hops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45" y="1447800"/>
            <a:ext cx="2786310" cy="2340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 January 2016,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90" y="3810000"/>
            <a:ext cx="2786310" cy="23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845" y="3821182"/>
            <a:ext cx="2786310" cy="23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45" y="1447800"/>
            <a:ext cx="2786323" cy="234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78706" y="3158032"/>
            <a:ext cx="1828800" cy="3048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1676400"/>
            <a:ext cx="33528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Scalability achieved on large datasets</a:t>
            </a:r>
          </a:p>
          <a:p>
            <a:endParaRPr lang="en-US" b="1" dirty="0" smtClean="0"/>
          </a:p>
          <a:p>
            <a:r>
              <a:rPr lang="en-US" b="1" dirty="0" smtClean="0"/>
              <a:t>Twitter Dataset</a:t>
            </a:r>
          </a:p>
          <a:p>
            <a:r>
              <a:rPr lang="en-US" dirty="0" smtClean="0"/>
              <a:t># of Nodes : </a:t>
            </a:r>
            <a:r>
              <a:rPr lang="en-US" dirty="0"/>
              <a:t>3,990,418</a:t>
            </a:r>
          </a:p>
          <a:p>
            <a:r>
              <a:rPr lang="en-US" dirty="0" smtClean="0"/>
              <a:t># of Connections : 294,865,207</a:t>
            </a:r>
          </a:p>
          <a:p>
            <a:r>
              <a:rPr lang="en-US" dirty="0" smtClean="0"/>
              <a:t>Av. Degree : 73.89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Relay Nodes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90" y="1393800"/>
            <a:ext cx="2786310" cy="2340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 January 2016,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90" y="3810000"/>
            <a:ext cx="2786310" cy="23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10000"/>
            <a:ext cx="2786310" cy="23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90" y="1371600"/>
            <a:ext cx="2786310" cy="23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1676400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Minimum traffic overhead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83% reduction on the number of relay nodes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Symphony and Nasir et al present logarithmic increase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4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Iterations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845" y="1576819"/>
            <a:ext cx="2786310" cy="2340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 January 2016,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45" y="3993694"/>
            <a:ext cx="2786310" cy="23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845" y="4034847"/>
            <a:ext cx="2786310" cy="23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45" y="1576819"/>
            <a:ext cx="2786310" cy="23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16764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SELECT </a:t>
            </a:r>
            <a:r>
              <a:rPr lang="en-US" dirty="0" smtClean="0"/>
              <a:t>converges in less than 20 iterations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Peers are located close to their friends even on the first iteration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7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Novel P2P Pub/Sub system</a:t>
            </a:r>
            <a:endParaRPr lang="en-US" sz="2800" dirty="0"/>
          </a:p>
          <a:p>
            <a:pPr lvl="1"/>
            <a:r>
              <a:rPr lang="en-US" sz="2400" dirty="0"/>
              <a:t>Bounded number of P2P connections</a:t>
            </a:r>
          </a:p>
          <a:p>
            <a:pPr lvl="1"/>
            <a:r>
              <a:rPr lang="en-US" sz="2400" dirty="0" smtClean="0"/>
              <a:t>Direct connections between publishers/subscribers</a:t>
            </a:r>
            <a:endParaRPr lang="en-US" sz="2400" dirty="0" smtClean="0"/>
          </a:p>
          <a:p>
            <a:r>
              <a:rPr lang="en-US" sz="2800" dirty="0" err="1" smtClean="0"/>
              <a:t>NewsFeed</a:t>
            </a:r>
            <a:r>
              <a:rPr lang="en-US" sz="2800" dirty="0" smtClean="0"/>
              <a:t> service</a:t>
            </a:r>
          </a:p>
          <a:p>
            <a:pPr lvl="1"/>
            <a:r>
              <a:rPr lang="en-US" sz="2400" dirty="0"/>
              <a:t>83% </a:t>
            </a:r>
            <a:r>
              <a:rPr lang="en-US" sz="2400" dirty="0" smtClean="0"/>
              <a:t>reduction of relay nodes</a:t>
            </a:r>
            <a:endParaRPr lang="en-US" sz="2400" dirty="0"/>
          </a:p>
          <a:p>
            <a:pPr lvl="1"/>
            <a:r>
              <a:rPr lang="en-US" sz="2400" dirty="0" smtClean="0"/>
              <a:t>56% reduction on the number of hops</a:t>
            </a:r>
            <a:endParaRPr lang="en-US" sz="2400" dirty="0"/>
          </a:p>
          <a:p>
            <a:r>
              <a:rPr lang="en-US" sz="2800" dirty="0"/>
              <a:t>Future research questions</a:t>
            </a:r>
          </a:p>
          <a:p>
            <a:pPr lvl="1"/>
            <a:r>
              <a:rPr lang="en-US" sz="2400" dirty="0" smtClean="0"/>
              <a:t>Event aggregation on content-based pub/subs</a:t>
            </a:r>
          </a:p>
          <a:p>
            <a:pPr lvl="1"/>
            <a:r>
              <a:rPr lang="en-US" sz="2400" dirty="0" smtClean="0"/>
              <a:t>Semantic-filtering on published events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28 January 2016,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28 January 2016, University of Cyprus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30596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hlinkClick r:id="rId3"/>
              </a:rPr>
              <a:t>isocial</a:t>
            </a:r>
            <a:r>
              <a:rPr lang="en-GB" dirty="0">
                <a:hlinkClick r:id="rId3"/>
              </a:rPr>
              <a:t>-itn.eu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3886200"/>
            <a:ext cx="217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</a:t>
            </a:r>
            <a:r>
              <a:rPr lang="en-GB" sz="1600" dirty="0" smtClean="0"/>
              <a:t>o-funded by the European Commission</a:t>
            </a:r>
            <a:endParaRPr lang="en-GB" sz="1600" dirty="0"/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37099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changes-itn.eu/Portals/0/Images/2014/final%20conference/logo%20Marie%20Curie%20Actio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23749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8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</a:t>
            </a:r>
            <a:r>
              <a:rPr lang="en-GB" dirty="0" err="1" smtClean="0"/>
              <a:t>ntaris.stefanos@cs.ucy.ac.cy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200" dirty="0" smtClean="0">
                <a:hlinkClick r:id="rId3"/>
              </a:rPr>
              <a:t>http://</a:t>
            </a:r>
            <a:r>
              <a:rPr lang="en-US" sz="3200" dirty="0" err="1" smtClean="0">
                <a:hlinkClick r:id="rId3"/>
              </a:rPr>
              <a:t>cs.ucy.ac.cy</a:t>
            </a:r>
            <a:r>
              <a:rPr lang="en-US" sz="3200" dirty="0" smtClean="0">
                <a:hlinkClick r:id="rId3"/>
              </a:rPr>
              <a:t>/~santar01</a:t>
            </a:r>
            <a:endParaRPr lang="en-GB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642428" cy="319166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28 January 2016, University of Cyprus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1103087">
            <a:off x="3124395" y="1867437"/>
            <a:ext cx="1928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Freestyle Script" pitchFamily="66" charset="0"/>
              </a:rPr>
              <a:t>Thank</a:t>
            </a:r>
          </a:p>
          <a:p>
            <a:pPr algn="ctr"/>
            <a:r>
              <a:rPr lang="en-GB" sz="3600" b="1" dirty="0">
                <a:latin typeface="Freestyle Script" pitchFamily="66" charset="0"/>
              </a:rPr>
              <a:t>y</a:t>
            </a:r>
            <a:r>
              <a:rPr lang="en-GB" sz="3600" b="1" dirty="0" smtClean="0">
                <a:latin typeface="Freestyle Script" pitchFamily="66" charset="0"/>
              </a:rPr>
              <a:t>ou!</a:t>
            </a:r>
            <a:endParaRPr lang="en-GB" sz="3600" b="1" dirty="0">
              <a:latin typeface="Freestyle Script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0" y="5098614"/>
            <a:ext cx="6696075" cy="1196609"/>
            <a:chOff x="2438400" y="4521368"/>
            <a:chExt cx="6696075" cy="1196609"/>
          </a:xfrm>
        </p:grpSpPr>
        <p:sp>
          <p:nvSpPr>
            <p:cNvPr id="9" name="TextBox 10"/>
            <p:cNvSpPr txBox="1"/>
            <p:nvPr/>
          </p:nvSpPr>
          <p:spPr>
            <a:xfrm>
              <a:off x="2438400" y="4521368"/>
              <a:ext cx="6696075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Laboratory for Internet Computing</a:t>
              </a:r>
            </a:p>
            <a:p>
              <a:pPr algn="r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Department of Computer Science</a:t>
              </a:r>
            </a:p>
            <a:p>
              <a:pPr algn="r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University of Cyprus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2438400" y="5410200"/>
              <a:ext cx="6696075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hlinkClick r:id="rId5"/>
                </a:rPr>
                <a:t>http://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hlinkClick r:id="rId5"/>
                </a:rPr>
                <a:t>linc.ucy.ac.cy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1" name="Picture 10" descr="C:\Users\andpapad.CS7807\Downloads\LInCA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597398"/>
              <a:ext cx="3124203" cy="1041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7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371600" y="2590800"/>
            <a:ext cx="7620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ocialgraph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3923168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9" name="Content Placeholder 8" descr="adhoc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" b="-157"/>
          <a:stretch>
            <a:fillRect/>
          </a:stretch>
        </p:blipFill>
        <p:spPr>
          <a:xfrm>
            <a:off x="1524000" y="3886200"/>
            <a:ext cx="3429000" cy="222871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28 January 2016,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2209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Network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57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P2P Network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3810000"/>
            <a:ext cx="328246" cy="304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900" y="2997200"/>
            <a:ext cx="838200" cy="8509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4576482"/>
            <a:ext cx="304800" cy="3003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0201" y="5791200"/>
            <a:ext cx="239486" cy="2286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876800" y="1848544"/>
            <a:ext cx="419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b="1" dirty="0" smtClean="0"/>
              <a:t>Large-</a:t>
            </a:r>
            <a:r>
              <a:rPr lang="de-DE" b="1" dirty="0" err="1" smtClean="0"/>
              <a:t>scale</a:t>
            </a:r>
            <a:r>
              <a:rPr lang="de-DE" b="1" dirty="0"/>
              <a:t> </a:t>
            </a:r>
            <a:r>
              <a:rPr lang="de-DE" b="1" dirty="0" err="1" smtClean="0"/>
              <a:t>Notification</a:t>
            </a:r>
            <a:r>
              <a:rPr lang="de-DE" b="1" dirty="0" smtClean="0"/>
              <a:t> </a:t>
            </a:r>
            <a:r>
              <a:rPr lang="de-DE" b="1" dirty="0"/>
              <a:t>S</a:t>
            </a:r>
            <a:r>
              <a:rPr lang="de-DE" b="1" dirty="0" smtClean="0"/>
              <a:t>ystem</a:t>
            </a:r>
          </a:p>
          <a:p>
            <a:pPr marL="1257300" lvl="2" indent="-342900">
              <a:buFont typeface="Arial"/>
              <a:buChar char="•"/>
            </a:pP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/>
              <a:t>f</a:t>
            </a:r>
            <a:r>
              <a:rPr lang="de-DE" dirty="0" err="1" smtClean="0"/>
              <a:t>riend‘s</a:t>
            </a:r>
            <a:r>
              <a:rPr lang="de-DE" dirty="0" smtClean="0"/>
              <a:t> </a:t>
            </a:r>
            <a:r>
              <a:rPr lang="de-DE" dirty="0" err="1" smtClean="0"/>
              <a:t>posts</a:t>
            </a:r>
            <a:endParaRPr lang="de-DE" dirty="0" smtClean="0"/>
          </a:p>
          <a:p>
            <a:pPr marL="1257300" lvl="2" indent="-342900">
              <a:buFont typeface="Arial"/>
              <a:buChar char="•"/>
            </a:pPr>
            <a:r>
              <a:rPr lang="de-DE" dirty="0" err="1" smtClean="0"/>
              <a:t>Interested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endParaRPr lang="de-DE" dirty="0" smtClean="0"/>
          </a:p>
          <a:p>
            <a:pPr marL="1257300" lvl="2" indent="-342900">
              <a:buFont typeface="Arial"/>
              <a:buChar char="•"/>
            </a:pPr>
            <a:r>
              <a:rPr lang="de-DE" dirty="0" err="1" smtClean="0"/>
              <a:t>Advertisement</a:t>
            </a:r>
            <a:endParaRPr lang="de-DE" dirty="0" smtClean="0"/>
          </a:p>
          <a:p>
            <a:pPr marL="1257300" lvl="2" indent="-342900">
              <a:buFont typeface="Arial"/>
              <a:buChar char="•"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876800" y="3810000"/>
            <a:ext cx="419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b="1" dirty="0" smtClean="0"/>
              <a:t>P2P Solution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Unbounded scalability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Reliability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Data ownership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Topology </a:t>
            </a:r>
            <a:r>
              <a:rPr lang="en-US" dirty="0" smtClean="0">
                <a:solidFill>
                  <a:srgbClr val="FF0000"/>
                </a:solidFill>
              </a:rPr>
              <a:t>inconsistency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Additional hops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Relay Nodes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Network latency</a:t>
            </a:r>
          </a:p>
          <a:p>
            <a:pPr marL="1257300" lvl="2" indent="-342900">
              <a:buFont typeface="Arial"/>
              <a:buChar char="•"/>
            </a:pPr>
            <a:endParaRPr lang="en-US" dirty="0" smtClean="0"/>
          </a:p>
          <a:p>
            <a:pPr marL="1257300" lvl="2" indent="-342900">
              <a:buFont typeface="Arial"/>
              <a:buChar char="•"/>
            </a:pP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 rot="21042849">
            <a:off x="2364922" y="4079267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3685710">
            <a:off x="2902158" y="4435603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3431744" y="4648200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21227160">
            <a:off x="3964789" y="4639748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4228989">
            <a:off x="2496161" y="5260908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19199622">
            <a:off x="2083885" y="5377082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20354007">
            <a:off x="2825605" y="5322284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704639">
            <a:off x="3390581" y="5571176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20925245">
            <a:off x="4000181" y="5686080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5589545">
            <a:off x="4601543" y="5141402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1" grpId="0"/>
      <p:bldP spid="36" grpId="0" build="allAtOnce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28 January 2016,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3622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“Is it possible to design a </a:t>
            </a:r>
            <a:r>
              <a:rPr lang="en-US" sz="3200" b="1" dirty="0" smtClean="0"/>
              <a:t>Publish/Subscribe Notification System over a P2P substrate </a:t>
            </a:r>
            <a:r>
              <a:rPr lang="en-US" sz="3200" dirty="0" smtClean="0"/>
              <a:t>that</a:t>
            </a:r>
            <a:r>
              <a:rPr lang="en-US" sz="3200" b="1" dirty="0" smtClean="0"/>
              <a:t> incorporates </a:t>
            </a:r>
            <a:r>
              <a:rPr lang="en-US" sz="3200" b="1" dirty="0"/>
              <a:t>the structural properties of the </a:t>
            </a:r>
            <a:r>
              <a:rPr lang="en-US" sz="3200" b="1" dirty="0" smtClean="0"/>
              <a:t>social </a:t>
            </a:r>
            <a:r>
              <a:rPr lang="en-US" sz="3200" b="1" dirty="0"/>
              <a:t>network</a:t>
            </a:r>
            <a:r>
              <a:rPr lang="en-US" sz="3200" dirty="0"/>
              <a:t> </a:t>
            </a:r>
            <a:r>
              <a:rPr lang="en-US" sz="3200" dirty="0" smtClean="0"/>
              <a:t>in order to reduce the </a:t>
            </a:r>
            <a:r>
              <a:rPr lang="en-US" sz="3200" b="1" dirty="0" smtClean="0"/>
              <a:t>number of hops </a:t>
            </a:r>
            <a:r>
              <a:rPr lang="en-US" sz="3200" dirty="0" smtClean="0"/>
              <a:t>and the </a:t>
            </a:r>
            <a:r>
              <a:rPr lang="en-US" sz="3200" b="1" dirty="0" smtClean="0"/>
              <a:t>number of relay nodes </a:t>
            </a:r>
            <a:r>
              <a:rPr lang="en-US" sz="3200" dirty="0" smtClean="0"/>
              <a:t>for a </a:t>
            </a:r>
            <a:r>
              <a:rPr lang="en-US" sz="3200" b="1" dirty="0" smtClean="0"/>
              <a:t>Social Network</a:t>
            </a:r>
            <a:r>
              <a:rPr lang="en-US" sz="3200" dirty="0" smtClean="0"/>
              <a:t>?”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666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Design and implement a novel P2P overlay network</a:t>
            </a:r>
          </a:p>
          <a:p>
            <a:pPr lvl="1"/>
            <a:r>
              <a:rPr lang="en-US" dirty="0" smtClean="0"/>
              <a:t>Leverage the social graph in the construction of the topology</a:t>
            </a:r>
          </a:p>
          <a:p>
            <a:pPr lvl="1"/>
            <a:r>
              <a:rPr lang="en-US" dirty="0" smtClean="0"/>
              <a:t>Establish direct connections on social friends</a:t>
            </a:r>
          </a:p>
          <a:p>
            <a:r>
              <a:rPr lang="en-US" dirty="0" smtClean="0"/>
              <a:t>Apply on a real</a:t>
            </a:r>
            <a:r>
              <a:rPr lang="en-US" dirty="0"/>
              <a:t>-life </a:t>
            </a:r>
            <a:r>
              <a:rPr lang="en-US" dirty="0" err="1"/>
              <a:t>NewsFeed</a:t>
            </a:r>
            <a:r>
              <a:rPr lang="en-US" dirty="0"/>
              <a:t> </a:t>
            </a:r>
            <a:r>
              <a:rPr lang="en-US" dirty="0" smtClean="0"/>
              <a:t>service</a:t>
            </a:r>
          </a:p>
          <a:p>
            <a:r>
              <a:rPr lang="en-US" dirty="0" smtClean="0"/>
              <a:t>Evaluate against state-of-the-art approaches</a:t>
            </a:r>
          </a:p>
          <a:p>
            <a:pPr lvl="1"/>
            <a:r>
              <a:rPr lang="en-US" dirty="0" smtClean="0"/>
              <a:t>83% number of relay nodes reduction</a:t>
            </a:r>
          </a:p>
          <a:p>
            <a:pPr lvl="1"/>
            <a:r>
              <a:rPr lang="en-US" dirty="0" smtClean="0"/>
              <a:t>56% number of hops reduction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28 January 2016,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76" y="1600200"/>
            <a:ext cx="60088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28 January 2016,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: Projection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28 January 2016,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Picture 8" descr="socialgraph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3923168" cy="1981200"/>
          </a:xfrm>
          <a:prstGeom prst="rect">
            <a:avLst/>
          </a:prstGeom>
        </p:spPr>
      </p:pic>
      <p:pic>
        <p:nvPicPr>
          <p:cNvPr id="10" name="Content Placeholder 8" descr="adhoc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" b="-157"/>
          <a:stretch>
            <a:fillRect/>
          </a:stretch>
        </p:blipFill>
        <p:spPr>
          <a:xfrm>
            <a:off x="1524000" y="3886200"/>
            <a:ext cx="3429000" cy="2228718"/>
          </a:xfrm>
        </p:spPr>
      </p:pic>
      <p:sp>
        <p:nvSpPr>
          <p:cNvPr id="11" name="TextBox 10"/>
          <p:cNvSpPr txBox="1"/>
          <p:nvPr/>
        </p:nvSpPr>
        <p:spPr>
          <a:xfrm>
            <a:off x="0" y="2209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Network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57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P2P Network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3810000"/>
            <a:ext cx="328246" cy="30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1" y="5791200"/>
            <a:ext cx="239486" cy="228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4576482"/>
            <a:ext cx="304800" cy="3003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72200" y="1447800"/>
            <a:ext cx="2438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Each social user participates as </a:t>
            </a:r>
            <a:r>
              <a:rPr lang="en-US" b="1" dirty="0" smtClean="0"/>
              <a:t>one</a:t>
            </a:r>
            <a:r>
              <a:rPr lang="en-US" dirty="0" smtClean="0"/>
              <a:t> peer in the P2P overlay network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72200" y="2782669"/>
            <a:ext cx="2438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NodeIDs</a:t>
            </a:r>
            <a:r>
              <a:rPr lang="en-US" dirty="0" smtClean="0"/>
              <a:t> assigned using </a:t>
            </a:r>
            <a:r>
              <a:rPr lang="en-US" b="1" dirty="0" smtClean="0"/>
              <a:t>uniform hash function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47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1’ : State Initialization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28 January 2016,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8" descr="socialgraph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3923168" cy="1981200"/>
          </a:xfrm>
          <a:prstGeom prst="rect">
            <a:avLst/>
          </a:prstGeom>
        </p:spPr>
      </p:pic>
      <p:pic>
        <p:nvPicPr>
          <p:cNvPr id="10" name="Content Placeholder 8" descr="adhoc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" b="-157"/>
          <a:stretch>
            <a:fillRect/>
          </a:stretch>
        </p:blipFill>
        <p:spPr>
          <a:xfrm>
            <a:off x="1524000" y="3886200"/>
            <a:ext cx="3429000" cy="2228718"/>
          </a:xfrm>
        </p:spPr>
      </p:pic>
      <p:sp>
        <p:nvSpPr>
          <p:cNvPr id="11" name="TextBox 10"/>
          <p:cNvSpPr txBox="1"/>
          <p:nvPr/>
        </p:nvSpPr>
        <p:spPr>
          <a:xfrm>
            <a:off x="0" y="2209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Network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57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P2P Network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3810000"/>
            <a:ext cx="328246" cy="30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1" y="5791200"/>
            <a:ext cx="239486" cy="228600"/>
          </a:xfrm>
          <a:prstGeom prst="rect">
            <a:avLst/>
          </a:prstGeom>
        </p:spPr>
      </p:pic>
      <p:sp>
        <p:nvSpPr>
          <p:cNvPr id="16" name="Line Callout 1 (Border and Accent Bar) 15"/>
          <p:cNvSpPr/>
          <p:nvPr/>
        </p:nvSpPr>
        <p:spPr>
          <a:xfrm>
            <a:off x="6553200" y="3962400"/>
            <a:ext cx="1905000" cy="2362200"/>
          </a:xfrm>
          <a:prstGeom prst="accentBorderCallout1">
            <a:avLst>
              <a:gd name="adj1" fmla="val 18750"/>
              <a:gd name="adj2" fmla="val -8333"/>
              <a:gd name="adj3" fmla="val 29278"/>
              <a:gd name="adj4" fmla="val -95606"/>
            </a:avLst>
          </a:prstGeom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53200" y="3962400"/>
            <a:ext cx="19050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NodeID</a:t>
            </a:r>
            <a:r>
              <a:rPr lang="en-US" sz="1600" dirty="0" smtClean="0"/>
              <a:t> 123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4576482"/>
            <a:ext cx="304800" cy="3003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553200" y="4419600"/>
            <a:ext cx="1905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112</a:t>
            </a:r>
          </a:p>
          <a:p>
            <a:pPr algn="ctr"/>
            <a:r>
              <a:rPr lang="en-US" sz="1100" dirty="0" smtClean="0"/>
              <a:t>134</a:t>
            </a:r>
          </a:p>
          <a:p>
            <a:pPr algn="ctr"/>
            <a:r>
              <a:rPr lang="en-US" sz="1100" dirty="0" smtClean="0"/>
              <a:t>101</a:t>
            </a:r>
            <a:endParaRPr lang="en-US" sz="1100" dirty="0"/>
          </a:p>
        </p:txBody>
      </p:sp>
      <p:sp>
        <p:nvSpPr>
          <p:cNvPr id="19" name="Rectangle 18"/>
          <p:cNvSpPr/>
          <p:nvPr/>
        </p:nvSpPr>
        <p:spPr>
          <a:xfrm>
            <a:off x="6553200" y="4267200"/>
            <a:ext cx="19050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Social Neighbors IDs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6553200" y="5486400"/>
            <a:ext cx="1905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214</a:t>
            </a:r>
          </a:p>
          <a:p>
            <a:pPr algn="ctr"/>
            <a:r>
              <a:rPr lang="en-US" sz="1100" dirty="0" smtClean="0"/>
              <a:t>102</a:t>
            </a:r>
          </a:p>
          <a:p>
            <a:pPr algn="ctr"/>
            <a:r>
              <a:rPr lang="is-IS" sz="1100" dirty="0" smtClean="0"/>
              <a:t>…</a:t>
            </a:r>
          </a:p>
          <a:p>
            <a:pPr algn="ctr"/>
            <a:r>
              <a:rPr lang="en-US" sz="1100" dirty="0" smtClean="0"/>
              <a:t>114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53200" y="5257800"/>
            <a:ext cx="19050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Routing Table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172200" y="1447800"/>
            <a:ext cx="2438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Each social user participates as </a:t>
            </a:r>
            <a:r>
              <a:rPr lang="en-US" b="1" dirty="0" smtClean="0"/>
              <a:t>one</a:t>
            </a:r>
            <a:r>
              <a:rPr lang="en-US" dirty="0" smtClean="0"/>
              <a:t> peer in the P2P overlay network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77000" y="3505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Peer State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172200" y="2782669"/>
            <a:ext cx="2438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NodeIDs</a:t>
            </a:r>
            <a:r>
              <a:rPr lang="en-US" dirty="0" smtClean="0"/>
              <a:t> assigned using </a:t>
            </a:r>
            <a:r>
              <a:rPr lang="en-US" b="1" dirty="0" smtClean="0"/>
              <a:t>uniform hash function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90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48400" y="1828800"/>
            <a:ext cx="2438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Friendship Request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 November 2015,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 descr="socialgraph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3923168" cy="1981200"/>
          </a:xfrm>
          <a:prstGeom prst="rect">
            <a:avLst/>
          </a:prstGeom>
        </p:spPr>
      </p:pic>
      <p:pic>
        <p:nvPicPr>
          <p:cNvPr id="7" name="Content Placeholder 8" descr="adho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" b="-157"/>
          <a:stretch>
            <a:fillRect/>
          </a:stretch>
        </p:blipFill>
        <p:spPr bwMode="auto">
          <a:xfrm>
            <a:off x="1524000" y="3886200"/>
            <a:ext cx="3429000" cy="222871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209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Network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P2P Network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3810000"/>
            <a:ext cx="328246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1" y="5791200"/>
            <a:ext cx="239486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4576482"/>
            <a:ext cx="304800" cy="3003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122" y="1981200"/>
            <a:ext cx="328246" cy="30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5968" y="1981200"/>
            <a:ext cx="304800" cy="30031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6906768" y="2057400"/>
            <a:ext cx="11430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48400" y="16002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Alice sends friend request to Bob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1905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48400" y="2819400"/>
            <a:ext cx="2438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86400" y="2895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324600" y="3048000"/>
            <a:ext cx="167341" cy="304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819400"/>
            <a:ext cx="328246" cy="304800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6934200" y="3048000"/>
            <a:ext cx="11430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7200" y="2967318"/>
            <a:ext cx="381000" cy="3103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0" y="2819400"/>
            <a:ext cx="304800" cy="30031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505180" y="2542401"/>
            <a:ext cx="1890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Peer 112 looks up peer 123</a:t>
            </a:r>
            <a:endParaRPr lang="en-US" sz="1200" dirty="0"/>
          </a:p>
        </p:txBody>
      </p:sp>
      <p:sp>
        <p:nvSpPr>
          <p:cNvPr id="28" name="Right Arrow 27"/>
          <p:cNvSpPr/>
          <p:nvPr/>
        </p:nvSpPr>
        <p:spPr>
          <a:xfrm rot="21042849">
            <a:off x="2364922" y="4079267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3685710">
            <a:off x="2902158" y="4435603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431744" y="4648200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21227160">
            <a:off x="3964789" y="4639748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48400" y="3733800"/>
            <a:ext cx="2438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86400" y="3810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324600" y="3962400"/>
            <a:ext cx="167341" cy="3048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3733800"/>
            <a:ext cx="328246" cy="304800"/>
          </a:xfrm>
          <a:prstGeom prst="rect">
            <a:avLst/>
          </a:prstGeom>
        </p:spPr>
      </p:pic>
      <p:sp>
        <p:nvSpPr>
          <p:cNvPr id="36" name="Right Arrow 35"/>
          <p:cNvSpPr/>
          <p:nvPr/>
        </p:nvSpPr>
        <p:spPr>
          <a:xfrm rot="10800000">
            <a:off x="6934200" y="3962400"/>
            <a:ext cx="11430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7200" y="3881718"/>
            <a:ext cx="381000" cy="3103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0" y="3733800"/>
            <a:ext cx="304800" cy="30031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518008" y="3456801"/>
            <a:ext cx="18646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Bob accepts friend request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6248400" y="4800600"/>
            <a:ext cx="24384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486400" y="4876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324600" y="5029200"/>
            <a:ext cx="167341" cy="3048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800600"/>
            <a:ext cx="328246" cy="3048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7200" y="4948518"/>
            <a:ext cx="381000" cy="31033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0" y="4800600"/>
            <a:ext cx="304800" cy="300318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088414" y="4523601"/>
            <a:ext cx="27238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Both update their Social Neighbors table</a:t>
            </a:r>
            <a:endParaRPr lang="en-US" sz="1200" dirty="0"/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4819"/>
              </p:ext>
            </p:extLst>
          </p:nvPr>
        </p:nvGraphicFramePr>
        <p:xfrm>
          <a:off x="6553200" y="5257800"/>
          <a:ext cx="83820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</a:tblGrid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Social</a:t>
                      </a:r>
                      <a:r>
                        <a:rPr lang="en-US" sz="800" baseline="0" dirty="0" smtClean="0"/>
                        <a:t> Neighbors IDs</a:t>
                      </a:r>
                      <a:endParaRPr lang="en-US" sz="800" dirty="0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123</a:t>
                      </a:r>
                      <a:endParaRPr lang="en-US" sz="800" dirty="0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is-IS" sz="800" dirty="0" smtClean="0"/>
                        <a:t>…</a:t>
                      </a:r>
                      <a:endParaRPr lang="en-US" sz="800" dirty="0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is-IS" sz="800" dirty="0" smtClean="0"/>
                        <a:t>…</a:t>
                      </a:r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20815"/>
              </p:ext>
            </p:extLst>
          </p:nvPr>
        </p:nvGraphicFramePr>
        <p:xfrm>
          <a:off x="7772400" y="5257800"/>
          <a:ext cx="83820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</a:tblGrid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Social</a:t>
                      </a:r>
                      <a:r>
                        <a:rPr lang="en-US" sz="800" baseline="0" dirty="0" smtClean="0"/>
                        <a:t> Neighbors IDs</a:t>
                      </a:r>
                      <a:endParaRPr lang="en-US" sz="800" dirty="0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112</a:t>
                      </a:r>
                      <a:endParaRPr lang="en-US" sz="800" dirty="0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is-IS" sz="800" dirty="0" smtClean="0"/>
                        <a:t>…</a:t>
                      </a:r>
                      <a:endParaRPr lang="en-US" sz="800" dirty="0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is-IS" sz="800" dirty="0" smtClean="0"/>
                        <a:t>…</a:t>
                      </a:r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33400" y="2133600"/>
            <a:ext cx="7620000" cy="17543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Bob and Alice still needs </a:t>
            </a:r>
            <a:r>
              <a:rPr lang="en-US" sz="3600" b="1" dirty="0" smtClean="0"/>
              <a:t>logN hops </a:t>
            </a:r>
            <a:r>
              <a:rPr lang="en-US" sz="3600" dirty="0" smtClean="0"/>
              <a:t>to communicate</a:t>
            </a:r>
          </a:p>
          <a:p>
            <a:pPr algn="ctr"/>
            <a:r>
              <a:rPr lang="en-US" sz="3600" b="1" dirty="0" smtClean="0"/>
              <a:t>N=10</a:t>
            </a:r>
            <a:r>
              <a:rPr lang="en-US" sz="3600" b="1" baseline="30000" dirty="0" smtClean="0"/>
              <a:t>6 </a:t>
            </a:r>
            <a:r>
              <a:rPr lang="en-US" sz="3600" b="1" dirty="0" smtClean="0"/>
              <a:t>,</a:t>
            </a:r>
            <a:r>
              <a:rPr lang="en-US" sz="3600" b="1" baseline="30000" dirty="0" smtClean="0"/>
              <a:t> </a:t>
            </a:r>
            <a:r>
              <a:rPr lang="en-US" sz="3600" b="1" dirty="0" smtClean="0"/>
              <a:t>logN = 5</a:t>
            </a:r>
            <a:endParaRPr lang="en-US" sz="3600" b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16439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9" grpId="0"/>
      <p:bldP spid="15" grpId="0" animBg="1"/>
      <p:bldP spid="17" grpId="0"/>
      <p:bldP spid="18" grpId="0"/>
      <p:bldP spid="19" grpId="0" animBg="1"/>
      <p:bldP spid="20" grpId="0"/>
      <p:bldP spid="23" grpId="0" animBg="1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6" grpId="0" animBg="1"/>
      <p:bldP spid="39" grpId="0"/>
      <p:bldP spid="41" grpId="0" animBg="1"/>
      <p:bldP spid="42" grpId="0"/>
      <p:bldP spid="48" grpId="0"/>
      <p:bldP spid="52" grpId="0" animBg="1"/>
    </p:bldLst>
  </p:timing>
</p:sld>
</file>

<file path=ppt/theme/theme1.xml><?xml version="1.0" encoding="utf-8"?>
<a:theme xmlns:a="http://schemas.openxmlformats.org/drawingml/2006/main" name="LIN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LINC Template.pot</Template>
  <TotalTime>9220</TotalTime>
  <Words>1262</Words>
  <Application>Microsoft Macintosh PowerPoint</Application>
  <PresentationFormat>On-screen Show (4:3)</PresentationFormat>
  <Paragraphs>316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Freestyle Script</vt:lpstr>
      <vt:lpstr>ＭＳ Ｐゴシック</vt:lpstr>
      <vt:lpstr>LINC Template</vt:lpstr>
      <vt:lpstr>Distributed Publish/Subscribe Notification System for Online Social Networks</vt:lpstr>
      <vt:lpstr>Introduction</vt:lpstr>
      <vt:lpstr>Introduction</vt:lpstr>
      <vt:lpstr>Research Question</vt:lpstr>
      <vt:lpstr>Contribution</vt:lpstr>
      <vt:lpstr>System Model</vt:lpstr>
      <vt:lpstr>Step 1 : Projection</vt:lpstr>
      <vt:lpstr>Step 1’ : State Initialization</vt:lpstr>
      <vt:lpstr>Social Friendship Request</vt:lpstr>
      <vt:lpstr>NewsFeed Service</vt:lpstr>
      <vt:lpstr>System Model</vt:lpstr>
      <vt:lpstr>Step 2 : Identifier Reassignment</vt:lpstr>
      <vt:lpstr>System Model</vt:lpstr>
      <vt:lpstr>Step 3: Connections Establishment</vt:lpstr>
      <vt:lpstr>Step 3: Connections Establishment</vt:lpstr>
      <vt:lpstr>Routing Table Construction</vt:lpstr>
      <vt:lpstr>Step 3: Connections Establishment</vt:lpstr>
      <vt:lpstr>Evaluation</vt:lpstr>
      <vt:lpstr>Evaluation</vt:lpstr>
      <vt:lpstr>Number of Hops</vt:lpstr>
      <vt:lpstr>Number of Hops</vt:lpstr>
      <vt:lpstr>Number of Relay Nodes</vt:lpstr>
      <vt:lpstr>Number of Iterations</vt:lpstr>
      <vt:lpstr>Conclusions</vt:lpstr>
      <vt:lpstr>Acknowledgements</vt:lpstr>
      <vt:lpstr>antaris.stefanos@cs.ucy.ac.cy http://cs.ucy.ac.cy/~santar01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</dc:creator>
  <cp:lastModifiedBy>Microsoft Office User</cp:lastModifiedBy>
  <cp:revision>784</cp:revision>
  <cp:lastPrinted>2014-09-17T14:19:29Z</cp:lastPrinted>
  <dcterms:created xsi:type="dcterms:W3CDTF">2013-07-01T10:25:05Z</dcterms:created>
  <dcterms:modified xsi:type="dcterms:W3CDTF">2016-02-03T08:24:02Z</dcterms:modified>
</cp:coreProperties>
</file>