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8" r:id="rId2"/>
    <p:sldId id="360" r:id="rId3"/>
    <p:sldId id="259" r:id="rId4"/>
    <p:sldId id="361" r:id="rId5"/>
    <p:sldId id="362" r:id="rId6"/>
    <p:sldId id="363" r:id="rId7"/>
    <p:sldId id="271" r:id="rId8"/>
    <p:sldId id="364" r:id="rId9"/>
    <p:sldId id="306" r:id="rId10"/>
    <p:sldId id="365" r:id="rId11"/>
    <p:sldId id="273" r:id="rId12"/>
    <p:sldId id="307" r:id="rId13"/>
    <p:sldId id="308" r:id="rId14"/>
    <p:sldId id="309" r:id="rId15"/>
    <p:sldId id="366" r:id="rId16"/>
    <p:sldId id="311" r:id="rId17"/>
    <p:sldId id="274" r:id="rId18"/>
    <p:sldId id="275" r:id="rId19"/>
    <p:sldId id="276" r:id="rId20"/>
    <p:sldId id="277" r:id="rId21"/>
    <p:sldId id="312" r:id="rId22"/>
    <p:sldId id="313" r:id="rId23"/>
    <p:sldId id="278" r:id="rId24"/>
    <p:sldId id="279" r:id="rId25"/>
    <p:sldId id="280" r:id="rId26"/>
    <p:sldId id="297" r:id="rId27"/>
    <p:sldId id="281" r:id="rId28"/>
    <p:sldId id="301" r:id="rId29"/>
    <p:sldId id="283" r:id="rId30"/>
    <p:sldId id="284" r:id="rId31"/>
    <p:sldId id="285" r:id="rId32"/>
    <p:sldId id="314" r:id="rId33"/>
    <p:sldId id="286" r:id="rId34"/>
    <p:sldId id="260" r:id="rId35"/>
    <p:sldId id="288" r:id="rId36"/>
    <p:sldId id="287" r:id="rId37"/>
    <p:sldId id="315" r:id="rId38"/>
    <p:sldId id="319" r:id="rId39"/>
    <p:sldId id="320" r:id="rId40"/>
    <p:sldId id="329" r:id="rId41"/>
    <p:sldId id="328" r:id="rId42"/>
    <p:sldId id="341" r:id="rId43"/>
    <p:sldId id="330" r:id="rId44"/>
    <p:sldId id="342" r:id="rId45"/>
    <p:sldId id="331" r:id="rId46"/>
    <p:sldId id="326" r:id="rId47"/>
    <p:sldId id="346" r:id="rId48"/>
    <p:sldId id="359" r:id="rId49"/>
    <p:sldId id="332" r:id="rId50"/>
    <p:sldId id="333" r:id="rId51"/>
    <p:sldId id="334" r:id="rId52"/>
    <p:sldId id="337" r:id="rId53"/>
    <p:sldId id="351" r:id="rId54"/>
    <p:sldId id="338" r:id="rId55"/>
    <p:sldId id="353" r:id="rId56"/>
    <p:sldId id="339" r:id="rId57"/>
    <p:sldId id="327" r:id="rId58"/>
    <p:sldId id="356" r:id="rId59"/>
    <p:sldId id="357" r:id="rId60"/>
    <p:sldId id="340" r:id="rId61"/>
    <p:sldId id="289" r:id="rId62"/>
    <p:sldId id="304" r:id="rId63"/>
    <p:sldId id="323" r:id="rId64"/>
    <p:sldId id="324" r:id="rId65"/>
    <p:sldId id="325" r:id="rId66"/>
  </p:sldIdLst>
  <p:sldSz cx="9144000" cy="6858000" type="screen4x3"/>
  <p:notesSz cx="6858000" cy="9144000"/>
  <p:custDataLst>
    <p:tags r:id="rId6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interSettings" Target="printerSettings/printerSettings1.bin"/><Relationship Id="rId69" Type="http://schemas.openxmlformats.org/officeDocument/2006/relationships/tags" Target="tags/tag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9F8F7-15CF-B64A-B08F-730668A5F915}" type="datetimeFigureOut">
              <a:rPr lang="en-US" smtClean="0"/>
              <a:t>01/02/16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92FD1-DE1A-3846-91C1-FC24A123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4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76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3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05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19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19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C17B4-6219-E448-82E6-EC67D694950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44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19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19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19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1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39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19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19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19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19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19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19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192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70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192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7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289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192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701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701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192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CF5ABFD-9566-48F9-B8C9-BD50FED7B0A0}" type="slidenum">
              <a:rPr lang="en-US"/>
              <a:pPr/>
              <a:t>65</a:t>
            </a:fld>
            <a:endParaRPr lang="en-US"/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86574" y="8685120"/>
            <a:ext cx="2966617" cy="451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A0A01E4-0200-4EDB-ADCB-B4D407F39467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65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49" y="4343291"/>
            <a:ext cx="5029306" cy="41138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3886574" y="8685120"/>
            <a:ext cx="2973028" cy="4574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3BF3550-8E3D-4828-8E16-354907284F7B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65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79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1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1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87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3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2FD1-DE1A-3846-91C1-FC24A123F1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hanges-itn.eu/Portals/0/Images/2014/final%20conference/logo%20Marie%20Curie%20Ac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715000"/>
            <a:ext cx="23749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0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09600"/>
            <a:ext cx="8191500" cy="8889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1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28715"/>
            <a:ext cx="2057400" cy="559744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28715"/>
            <a:ext cx="5943600" cy="559744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253834" cy="731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1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222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305800" cy="888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4038600" cy="4449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962400" cy="4373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0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448" y="685799"/>
            <a:ext cx="8220352" cy="81644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286000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903" y="16002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5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8889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7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05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48000" cy="914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609600"/>
            <a:ext cx="5029200" cy="568205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76400"/>
            <a:ext cx="3048000" cy="4648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485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761999"/>
            <a:ext cx="5373688" cy="39655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220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4038600" y="6248400"/>
            <a:ext cx="1828800" cy="381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100" dirty="0" err="1" smtClean="0"/>
              <a:t>Hariton</a:t>
            </a:r>
            <a:r>
              <a:rPr lang="en-US" sz="1100" dirty="0" smtClean="0"/>
              <a:t> Efstathiades</a:t>
            </a:r>
            <a:r>
              <a:rPr lang="en-US" sz="1100" baseline="0" dirty="0" smtClean="0"/>
              <a:t>, iSocial, Milan 2015</a:t>
            </a:r>
            <a:endParaRPr lang="en-US" sz="1100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rgbClr val="FFAA2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0" y="67818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0" y="6172200"/>
            <a:ext cx="91440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rgbClr val="FFAA2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50032"/>
            <a:ext cx="1416496" cy="303168"/>
          </a:xfrm>
          <a:prstGeom prst="rect">
            <a:avLst/>
          </a:prstGeom>
          <a:effectLst/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214730"/>
            <a:ext cx="914400" cy="3384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2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2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33925"/>
            <a:ext cx="8305800" cy="1362075"/>
          </a:xfrm>
        </p:spPr>
        <p:txBody>
          <a:bodyPr/>
          <a:lstStyle/>
          <a:p>
            <a:r>
              <a:rPr lang="en-US" sz="3200" dirty="0" smtClean="0"/>
              <a:t>Detecting and understanding User patterns from OSN activity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0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0"/>
            <a:ext cx="8253834" cy="731837"/>
          </a:xfrm>
        </p:spPr>
        <p:txBody>
          <a:bodyPr/>
          <a:lstStyle/>
          <a:p>
            <a:r>
              <a:rPr lang="en-US" dirty="0"/>
              <a:t>Home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dirty="0" smtClean="0"/>
              <a:t>We collect the Twitter Stream from 3 different areas:</a:t>
            </a:r>
          </a:p>
          <a:p>
            <a:pPr lvl="1"/>
            <a:r>
              <a:rPr lang="en-US" dirty="0" smtClean="0"/>
              <a:t>The Netherlands</a:t>
            </a:r>
          </a:p>
          <a:p>
            <a:pPr lvl="1"/>
            <a:r>
              <a:rPr lang="en-US" dirty="0" smtClean="0"/>
              <a:t>London, UK</a:t>
            </a:r>
          </a:p>
          <a:p>
            <a:pPr lvl="1"/>
            <a:r>
              <a:rPr lang="en-US" dirty="0" smtClean="0"/>
              <a:t>Los Angeles County, US</a:t>
            </a:r>
          </a:p>
          <a:p>
            <a:pPr lvl="1"/>
            <a:endParaRPr lang="en-US" dirty="0"/>
          </a:p>
          <a:p>
            <a:r>
              <a:rPr lang="en-US" dirty="0" smtClean="0"/>
              <a:t>Collected users act as seeders</a:t>
            </a:r>
          </a:p>
          <a:p>
            <a:endParaRPr lang="en-US" dirty="0"/>
          </a:p>
          <a:p>
            <a:r>
              <a:rPr lang="en-US" dirty="0" smtClean="0"/>
              <a:t>Randomly collect users with whom they have reciprocal relationship</a:t>
            </a:r>
          </a:p>
        </p:txBody>
      </p:sp>
    </p:spTree>
    <p:extLst>
      <p:ext uri="{BB962C8B-B14F-4D97-AF65-F5344CB8AC3E}">
        <p14:creationId xmlns:p14="http://schemas.microsoft.com/office/powerpoint/2010/main" val="64108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12 at 12.02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5638800" cy="40537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2966" y="0"/>
            <a:ext cx="8253834" cy="731837"/>
          </a:xfrm>
        </p:spPr>
        <p:txBody>
          <a:bodyPr/>
          <a:lstStyle/>
          <a:p>
            <a:r>
              <a:rPr lang="en-US" dirty="0"/>
              <a:t>Home Location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66800" y="5181600"/>
            <a:ext cx="73152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Ground truth users:</a:t>
            </a:r>
            <a:r>
              <a:rPr lang="en-US" sz="2000" dirty="0" smtClean="0">
                <a:latin typeface="Arial"/>
                <a:cs typeface="Arial"/>
              </a:rPr>
              <a:t> Users who report their exact coordinates (</a:t>
            </a:r>
            <a:r>
              <a:rPr lang="en-US" sz="2000" dirty="0" err="1" smtClean="0">
                <a:latin typeface="Arial"/>
                <a:cs typeface="Arial"/>
              </a:rPr>
              <a:t>latitude,longitude</a:t>
            </a:r>
            <a:r>
              <a:rPr lang="en-US" sz="2000" dirty="0" smtClean="0">
                <a:latin typeface="Arial"/>
                <a:cs typeface="Arial"/>
              </a:rPr>
              <a:t>) or post-code location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5486400" y="1600200"/>
            <a:ext cx="3657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Users: ~1 million</a:t>
            </a:r>
          </a:p>
          <a:p>
            <a:r>
              <a:rPr lang="en-US" dirty="0" smtClean="0"/>
              <a:t>Tweets: ~1.5 billion</a:t>
            </a:r>
          </a:p>
          <a:p>
            <a:r>
              <a:rPr lang="en-US" sz="2800" dirty="0" smtClean="0"/>
              <a:t>Geo-tagged: ~6%</a:t>
            </a:r>
          </a:p>
        </p:txBody>
      </p:sp>
    </p:spTree>
    <p:extLst>
      <p:ext uri="{BB962C8B-B14F-4D97-AF65-F5344CB8AC3E}">
        <p14:creationId xmlns:p14="http://schemas.microsoft.com/office/powerpoint/2010/main" val="354136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Workplace Location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4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228600"/>
            <a:ext cx="8253834" cy="731837"/>
          </a:xfrm>
        </p:spPr>
        <p:txBody>
          <a:bodyPr/>
          <a:lstStyle/>
          <a:p>
            <a:r>
              <a:rPr lang="en-US" dirty="0"/>
              <a:t>Workplace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Work </a:t>
            </a:r>
            <a:r>
              <a:rPr lang="en-US" dirty="0"/>
              <a:t>location is not usually clearly stated by a Twitter user in her personal </a:t>
            </a:r>
            <a:r>
              <a:rPr lang="en-US" dirty="0" smtClean="0"/>
              <a:t>profile</a:t>
            </a:r>
          </a:p>
          <a:p>
            <a:pPr lvl="1"/>
            <a:r>
              <a:rPr lang="en-US" dirty="0" smtClean="0"/>
              <a:t>Profiles </a:t>
            </a:r>
            <a:r>
              <a:rPr lang="en-US" dirty="0"/>
              <a:t>are used for a completely different purpose than career-related tools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LinkedIn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professional social network </a:t>
            </a:r>
            <a:endParaRPr lang="en-US" dirty="0" smtClean="0"/>
          </a:p>
          <a:p>
            <a:pPr lvl="1"/>
            <a:r>
              <a:rPr lang="en-US" dirty="0" smtClean="0"/>
              <a:t>users </a:t>
            </a:r>
            <a:r>
              <a:rPr lang="en-US" dirty="0"/>
              <a:t>publish career related </a:t>
            </a:r>
            <a:r>
              <a:rPr lang="en-US" dirty="0" smtClean="0"/>
              <a:t>information</a:t>
            </a:r>
          </a:p>
          <a:p>
            <a:pPr lvl="2"/>
            <a:r>
              <a:rPr lang="en-US" dirty="0" smtClean="0"/>
              <a:t>Including the place they work</a:t>
            </a:r>
          </a:p>
          <a:p>
            <a:pPr lvl="3"/>
            <a:r>
              <a:rPr lang="en-US" dirty="0" smtClean="0"/>
              <a:t>City level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228600"/>
            <a:ext cx="8253834" cy="731837"/>
          </a:xfrm>
        </p:spPr>
        <p:txBody>
          <a:bodyPr/>
          <a:lstStyle/>
          <a:p>
            <a:r>
              <a:rPr lang="en-US" dirty="0"/>
              <a:t>Workplace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/>
              <a:t>Listen to the public stream of </a:t>
            </a:r>
            <a:r>
              <a:rPr lang="en-US" dirty="0" err="1"/>
              <a:t>Friendfeed</a:t>
            </a:r>
            <a:r>
              <a:rPr lang="en-US" dirty="0"/>
              <a:t> for 1 week</a:t>
            </a:r>
          </a:p>
          <a:p>
            <a:pPr lvl="1"/>
            <a:r>
              <a:rPr lang="en-US" dirty="0"/>
              <a:t>Aggregator tool</a:t>
            </a:r>
          </a:p>
          <a:p>
            <a:pPr lvl="1"/>
            <a:r>
              <a:rPr lang="en-US" dirty="0"/>
              <a:t>Resulted to ~20,000 users</a:t>
            </a:r>
          </a:p>
          <a:p>
            <a:r>
              <a:rPr lang="en-US" dirty="0"/>
              <a:t>Retrieve users who have </a:t>
            </a:r>
            <a:r>
              <a:rPr lang="en-US" dirty="0" smtClean="0"/>
              <a:t>both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 smtClean="0"/>
              <a:t>~3000 users</a:t>
            </a:r>
            <a:endParaRPr lang="en-US" dirty="0"/>
          </a:p>
        </p:txBody>
      </p:sp>
      <p:pic>
        <p:nvPicPr>
          <p:cNvPr id="4" name="Picture 8" descr="http://blog.rivaliq.com/wp-content/uploads/2014/02/logo-linkedi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13889"/>
            <a:ext cx="1419225" cy="40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upcity.com/blog/wp-content/uploads/2013/12/twitter-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1000"/>
            <a:ext cx="1409700" cy="45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27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228600"/>
            <a:ext cx="8253834" cy="731837"/>
          </a:xfrm>
        </p:spPr>
        <p:txBody>
          <a:bodyPr/>
          <a:lstStyle/>
          <a:p>
            <a:r>
              <a:rPr lang="en-US" dirty="0"/>
              <a:t>Workplace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Problem: Company’s reported location is the headquarters location</a:t>
            </a:r>
          </a:p>
          <a:p>
            <a:pPr marL="342900" lvl="1" indent="-342900">
              <a:buFont typeface="Arial" charset="0"/>
              <a:buChar char="•"/>
            </a:pPr>
            <a:endParaRPr lang="en-US" dirty="0" smtClean="0"/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Pre</a:t>
            </a:r>
            <a:r>
              <a:rPr lang="en-US" dirty="0"/>
              <a:t>-processing analysis </a:t>
            </a:r>
            <a:r>
              <a:rPr lang="en-US" dirty="0" smtClean="0"/>
              <a:t>for aggregated profiles</a:t>
            </a:r>
          </a:p>
          <a:p>
            <a:pPr lvl="2"/>
            <a:r>
              <a:rPr lang="en-US" dirty="0" smtClean="0"/>
              <a:t>Identify </a:t>
            </a:r>
            <a:r>
              <a:rPr lang="en-US" dirty="0"/>
              <a:t>the exact branch of the </a:t>
            </a:r>
            <a:r>
              <a:rPr lang="en-US" dirty="0" smtClean="0"/>
              <a:t>company/employer at post-code level</a:t>
            </a:r>
          </a:p>
          <a:p>
            <a:pPr lvl="2"/>
            <a:r>
              <a:rPr lang="en-US" dirty="0" smtClean="0"/>
              <a:t>Identify </a:t>
            </a:r>
            <a:r>
              <a:rPr lang="en-US" dirty="0"/>
              <a:t>geo-location information for the workplace of 317 different users from different </a:t>
            </a:r>
            <a:r>
              <a:rPr lang="en-US" dirty="0" smtClean="0"/>
              <a:t>countries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7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228600"/>
            <a:ext cx="8253834" cy="731837"/>
          </a:xfrm>
        </p:spPr>
        <p:txBody>
          <a:bodyPr/>
          <a:lstStyle/>
          <a:p>
            <a:r>
              <a:rPr lang="en-US" dirty="0"/>
              <a:t>Workplace Location</a:t>
            </a:r>
          </a:p>
        </p:txBody>
      </p:sp>
      <p:pic>
        <p:nvPicPr>
          <p:cNvPr id="5" name="Picture 4" descr="Screen Shot 2015-05-12 at 12.04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31900"/>
            <a:ext cx="5080000" cy="1206500"/>
          </a:xfrm>
          <a:prstGeom prst="rect">
            <a:avLst/>
          </a:prstGeom>
        </p:spPr>
      </p:pic>
      <p:pic>
        <p:nvPicPr>
          <p:cNvPr id="7" name="Picture 6" descr="Screen Shot 2015-05-12 at 12.04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62200"/>
            <a:ext cx="512064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9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Key Locations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Time-Frame Clustering 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7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533400"/>
            <a:ext cx="8253834" cy="731837"/>
          </a:xfrm>
        </p:spPr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Users </a:t>
            </a:r>
            <a:r>
              <a:rPr lang="en-US" dirty="0"/>
              <a:t>tend to spend a significant, but distinct, amount of their time during an average day in </a:t>
            </a:r>
            <a:r>
              <a:rPr lang="en-US" dirty="0" smtClean="0"/>
              <a:t>two </a:t>
            </a:r>
            <a:r>
              <a:rPr lang="en-US" dirty="0"/>
              <a:t>key locations of </a:t>
            </a:r>
            <a:r>
              <a:rPr lang="en-US" dirty="0" smtClean="0"/>
              <a:t>interest</a:t>
            </a:r>
            <a:r>
              <a:rPr lang="en-US" dirty="0"/>
              <a:t>;</a:t>
            </a:r>
            <a:r>
              <a:rPr lang="en-US" dirty="0" smtClean="0"/>
              <a:t> Home </a:t>
            </a:r>
            <a:r>
              <a:rPr lang="en-US" dirty="0"/>
              <a:t>and Work </a:t>
            </a:r>
            <a:r>
              <a:rPr lang="en-US" dirty="0" smtClean="0"/>
              <a:t>locations</a:t>
            </a:r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two locations are much more likely to appear in the user’s geo-tagged activity during </a:t>
            </a:r>
            <a:r>
              <a:rPr lang="en-US" dirty="0" smtClean="0"/>
              <a:t>specific </a:t>
            </a:r>
            <a:r>
              <a:rPr lang="en-US" dirty="0"/>
              <a:t>timeframes, than locations that are not so frequent in users routine.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3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62000"/>
            <a:ext cx="7700551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366" y="76200"/>
            <a:ext cx="8253834" cy="731837"/>
          </a:xfrm>
        </p:spPr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770437"/>
            <a:ext cx="8382000" cy="944563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expect that the user will mostly be posting tweets from a single location during </a:t>
            </a:r>
            <a:r>
              <a:rPr lang="en-US" i="1" dirty="0" smtClean="0"/>
              <a:t>Rest </a:t>
            </a:r>
            <a:r>
              <a:rPr lang="en-US" dirty="0"/>
              <a:t>and </a:t>
            </a:r>
            <a:r>
              <a:rPr lang="en-US" i="1" dirty="0" smtClean="0"/>
              <a:t>Active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914400"/>
            <a:ext cx="4034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Tweets publishing activity during a </a:t>
            </a:r>
            <a:r>
              <a:rPr lang="en-US" dirty="0" smtClean="0"/>
              <a:t>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5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33925"/>
            <a:ext cx="8305800" cy="1362075"/>
          </a:xfrm>
        </p:spPr>
        <p:txBody>
          <a:bodyPr/>
          <a:lstStyle/>
          <a:p>
            <a:r>
              <a:rPr lang="en-US" sz="3200" dirty="0" smtClean="0"/>
              <a:t>Users key locations IN OSN: Identification and Applications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713" y="2743200"/>
            <a:ext cx="8193087" cy="1500187"/>
          </a:xfrm>
        </p:spPr>
        <p:txBody>
          <a:bodyPr/>
          <a:lstStyle/>
          <a:p>
            <a:r>
              <a:rPr lang="en-US" sz="1800" b="1" dirty="0" smtClean="0"/>
              <a:t>- Identification of Key Locations based on OSN Activity, ASONAM 2015</a:t>
            </a:r>
          </a:p>
          <a:p>
            <a:r>
              <a:rPr lang="en-US" sz="1800" b="1" dirty="0" smtClean="0"/>
              <a:t>- Users Key Locations in OSN: Identification and Applications, Social Network Analysis and Mining journal (submitted)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H. Efstathiades</a:t>
            </a:r>
            <a:r>
              <a:rPr lang="en-US" sz="1800" dirty="0" smtClean="0"/>
              <a:t>, D. </a:t>
            </a:r>
            <a:r>
              <a:rPr lang="en-US" sz="1800" dirty="0" err="1" smtClean="0"/>
              <a:t>Antoniades</a:t>
            </a:r>
            <a:r>
              <a:rPr lang="en-US" sz="1800" dirty="0" smtClean="0"/>
              <a:t>, G. </a:t>
            </a:r>
            <a:r>
              <a:rPr lang="en-US" sz="1800" dirty="0" err="1" smtClean="0"/>
              <a:t>Pallis</a:t>
            </a:r>
            <a:r>
              <a:rPr lang="en-US" sz="1800" dirty="0" smtClean="0"/>
              <a:t>, M. D. </a:t>
            </a:r>
            <a:r>
              <a:rPr lang="en-US" sz="1800" dirty="0" err="1" smtClean="0"/>
              <a:t>Dikaiakos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894773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366" y="76200"/>
            <a:ext cx="8253834" cy="731837"/>
          </a:xfrm>
        </p:spPr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1419" r="1419"/>
          <a:stretch>
            <a:fillRect/>
          </a:stretch>
        </p:blipFill>
        <p:spPr>
          <a:xfrm>
            <a:off x="609600" y="1219200"/>
            <a:ext cx="7162800" cy="3939264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Tweeting rate distribution from </a:t>
            </a:r>
            <a:r>
              <a:rPr lang="en-US" sz="2000" b="1" dirty="0"/>
              <a:t>home</a:t>
            </a:r>
            <a:r>
              <a:rPr lang="en-US" sz="2000" dirty="0"/>
              <a:t> on an hourly basis. Y-axis represents the portion of total Tweets that have been produced during a specific hour.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5387064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Probability of tweeting from </a:t>
            </a:r>
            <a:r>
              <a:rPr lang="en-US" sz="2000" b="1" dirty="0" smtClean="0"/>
              <a:t>Home</a:t>
            </a:r>
            <a:r>
              <a:rPr lang="en-US" sz="2000" dirty="0" smtClean="0"/>
              <a:t> </a:t>
            </a:r>
            <a:r>
              <a:rPr lang="en-US" sz="2000" dirty="0"/>
              <a:t>tends to increase significantly during (and close to) the </a:t>
            </a:r>
            <a:r>
              <a:rPr lang="en-US" sz="2000" i="1" dirty="0"/>
              <a:t>Rest </a:t>
            </a:r>
            <a:r>
              <a:rPr lang="en-US" sz="2000" dirty="0"/>
              <a:t>timeframe.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089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urly_rates_from_wor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2" y="1371600"/>
            <a:ext cx="7280828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366" y="0"/>
            <a:ext cx="8253834" cy="731837"/>
          </a:xfrm>
        </p:spPr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762000"/>
            <a:ext cx="853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Tweeting rate distribution from </a:t>
            </a:r>
            <a:r>
              <a:rPr lang="en-US" sz="2000" b="1" dirty="0" smtClean="0"/>
              <a:t>workplace</a:t>
            </a:r>
            <a:r>
              <a:rPr lang="en-US" sz="2000" dirty="0" smtClean="0"/>
              <a:t> on </a:t>
            </a:r>
            <a:r>
              <a:rPr lang="en-US" sz="2000" dirty="0"/>
              <a:t>an hourly basis. Y-axis represents the portion of total Tweets that have been produced during a specific hour.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5334000"/>
            <a:ext cx="830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Probability of tweeting from </a:t>
            </a:r>
            <a:r>
              <a:rPr lang="en-US" sz="2000" b="1" dirty="0" smtClean="0"/>
              <a:t>Work</a:t>
            </a:r>
            <a:r>
              <a:rPr lang="en-US" sz="2000" dirty="0" smtClean="0"/>
              <a:t> </a:t>
            </a:r>
            <a:r>
              <a:rPr lang="en-US" sz="2000" dirty="0"/>
              <a:t>tends to increase significantly during (and close to) the </a:t>
            </a:r>
            <a:r>
              <a:rPr lang="en-US" sz="2000" i="1" dirty="0" smtClean="0"/>
              <a:t>Active </a:t>
            </a:r>
            <a:r>
              <a:rPr lang="en-US" sz="2000" dirty="0" smtClean="0"/>
              <a:t>timeframe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925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urly_rates_from_home_wor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269610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228600"/>
            <a:ext cx="8253834" cy="731837"/>
          </a:xfrm>
        </p:spPr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5181600"/>
            <a:ext cx="830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eaLnBrk="1" hangingPunct="1">
              <a:spcBef>
                <a:spcPct val="20000"/>
              </a:spcBef>
              <a:buFont typeface="Arial" charset="0"/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1" hangingPunct="1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143000" indent="-228600" eaLnBrk="1" hangingPunct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600200" indent="-228600" eaLnBrk="1" hangingPunct="1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057400" indent="-228600" eaLnBrk="1" hangingPunct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Hypothesis verification: The </a:t>
            </a:r>
            <a:r>
              <a:rPr lang="en-US" dirty="0"/>
              <a:t>user is much more likely to tweet from her Home location during Rest hours and from her Work location during Active hours. </a:t>
            </a:r>
          </a:p>
        </p:txBody>
      </p:sp>
    </p:spTree>
    <p:extLst>
      <p:ext uri="{BB962C8B-B14F-4D97-AF65-F5344CB8AC3E}">
        <p14:creationId xmlns:p14="http://schemas.microsoft.com/office/powerpoint/2010/main" val="26340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isure-worktime_plac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7213600" cy="447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152400"/>
            <a:ext cx="8253834" cy="731837"/>
          </a:xfrm>
        </p:spPr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" y="1066800"/>
            <a:ext cx="845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Number of different locations from which user tweet during </a:t>
            </a:r>
            <a:r>
              <a:rPr lang="en-US" sz="2000" b="1" dirty="0" smtClean="0"/>
              <a:t>Active </a:t>
            </a:r>
            <a:r>
              <a:rPr lang="en-US" sz="2000" dirty="0" smtClean="0"/>
              <a:t>hours</a:t>
            </a:r>
            <a:r>
              <a:rPr lang="en-US" sz="2000" dirty="0"/>
              <a:t>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81200" y="5410200"/>
            <a:ext cx="7467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90% of the cases the user will post at max from a handful of locations during </a:t>
            </a:r>
            <a:r>
              <a:rPr lang="en-US" sz="2000" b="1" i="1" dirty="0" smtClean="0">
                <a:solidFill>
                  <a:schemeClr val="tx1"/>
                </a:solidFill>
              </a:rPr>
              <a:t>Active</a:t>
            </a:r>
            <a:r>
              <a:rPr lang="en-US" sz="2000" dirty="0" smtClean="0">
                <a:solidFill>
                  <a:schemeClr val="tx1"/>
                </a:solidFill>
              </a:rPr>
              <a:t> timeframe.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646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76200"/>
            <a:ext cx="8253834" cy="731837"/>
          </a:xfrm>
        </p:spPr>
        <p:txBody>
          <a:bodyPr/>
          <a:lstStyle/>
          <a:p>
            <a:r>
              <a:rPr lang="en-US" dirty="0" smtClean="0"/>
              <a:t>Proposed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3276600"/>
          </a:xfrm>
        </p:spPr>
        <p:txBody>
          <a:bodyPr/>
          <a:lstStyle/>
          <a:p>
            <a:pPr lvl="1"/>
            <a:r>
              <a:rPr lang="en-US" sz="3200" dirty="0" smtClean="0"/>
              <a:t>Each Tweet has a different weight based on:</a:t>
            </a:r>
          </a:p>
          <a:p>
            <a:pPr lvl="2"/>
            <a:endParaRPr lang="en-US" sz="3200" dirty="0" smtClean="0"/>
          </a:p>
          <a:p>
            <a:pPr lvl="2"/>
            <a:r>
              <a:rPr lang="en-US" sz="3200" dirty="0" smtClean="0"/>
              <a:t>Time that has been tweeted</a:t>
            </a:r>
          </a:p>
          <a:p>
            <a:pPr lvl="2"/>
            <a:endParaRPr lang="en-US" sz="3200" dirty="0" smtClean="0"/>
          </a:p>
          <a:p>
            <a:pPr lvl="2"/>
            <a:r>
              <a:rPr lang="en-US" sz="3200" dirty="0" smtClean="0"/>
              <a:t>Location that we aim to extract</a:t>
            </a:r>
          </a:p>
          <a:p>
            <a:pPr lvl="2"/>
            <a:endParaRPr lang="en-US" sz="3200" dirty="0" smtClean="0"/>
          </a:p>
          <a:p>
            <a:pPr lvl="2"/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00" y="4191000"/>
            <a:ext cx="6302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3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5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258763"/>
            <a:ext cx="8253834" cy="731837"/>
          </a:xfrm>
        </p:spPr>
        <p:txBody>
          <a:bodyPr/>
          <a:lstStyle/>
          <a:p>
            <a:r>
              <a:rPr lang="en-US" dirty="0" smtClean="0"/>
              <a:t>Evaluation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525963"/>
          </a:xfrm>
        </p:spPr>
        <p:txBody>
          <a:bodyPr/>
          <a:lstStyle/>
          <a:p>
            <a:r>
              <a:rPr lang="en-US" dirty="0" smtClean="0"/>
              <a:t>Identify users’ home and workplace locations</a:t>
            </a:r>
          </a:p>
          <a:p>
            <a:pPr lvl="1"/>
            <a:r>
              <a:rPr lang="en-US" dirty="0" smtClean="0"/>
              <a:t>Granularity: Post-code</a:t>
            </a:r>
          </a:p>
          <a:p>
            <a:pPr lvl="1"/>
            <a:r>
              <a:rPr lang="en-US" dirty="0" smtClean="0"/>
              <a:t>Weight timeframes based on observations (e.g. 0.73 rest, 0.26 leisure)</a:t>
            </a:r>
            <a:endParaRPr lang="en-US" dirty="0"/>
          </a:p>
          <a:p>
            <a:r>
              <a:rPr lang="en-US" dirty="0" smtClean="0"/>
              <a:t>Ground truth</a:t>
            </a:r>
          </a:p>
          <a:p>
            <a:pPr lvl="1"/>
            <a:r>
              <a:rPr lang="en-US" dirty="0" smtClean="0"/>
              <a:t>Users who report their exact location(</a:t>
            </a:r>
            <a:r>
              <a:rPr lang="en-US" dirty="0" err="1" smtClean="0"/>
              <a:t>lat,lon</a:t>
            </a:r>
            <a:r>
              <a:rPr lang="en-US" dirty="0" smtClean="0"/>
              <a:t>) or post-code in Twitter location field</a:t>
            </a:r>
          </a:p>
          <a:p>
            <a:pPr lvl="1"/>
            <a:r>
              <a:rPr lang="en-US" dirty="0" smtClean="0"/>
              <a:t>Users whom workplace post-code location has been inferred</a:t>
            </a:r>
            <a:endParaRPr lang="en-US" dirty="0"/>
          </a:p>
          <a:p>
            <a:r>
              <a:rPr lang="en-US" dirty="0" smtClean="0"/>
              <a:t>Comparison with approaches that are used to construct ground truth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2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533400"/>
            <a:ext cx="8253834" cy="731837"/>
          </a:xfrm>
        </p:spPr>
        <p:txBody>
          <a:bodyPr/>
          <a:lstStyle/>
          <a:p>
            <a:r>
              <a:rPr lang="en-US" dirty="0" smtClean="0"/>
              <a:t>Evaluation – Pre-processing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Home identification</a:t>
            </a:r>
          </a:p>
          <a:p>
            <a:pPr lvl="1"/>
            <a:r>
              <a:rPr lang="en-US" dirty="0" smtClean="0"/>
              <a:t>Eliminate </a:t>
            </a:r>
            <a:r>
              <a:rPr lang="en-US" dirty="0"/>
              <a:t>common well known locations </a:t>
            </a:r>
            <a:r>
              <a:rPr lang="en-US" dirty="0" smtClean="0"/>
              <a:t>– POI</a:t>
            </a:r>
          </a:p>
          <a:p>
            <a:pPr lvl="2"/>
            <a:r>
              <a:rPr lang="en-US" dirty="0" smtClean="0"/>
              <a:t>Attractions</a:t>
            </a:r>
          </a:p>
          <a:p>
            <a:pPr lvl="2"/>
            <a:r>
              <a:rPr lang="en-US" dirty="0" smtClean="0"/>
              <a:t>Hotels, restaurants, bars etc.</a:t>
            </a:r>
          </a:p>
          <a:p>
            <a:pPr lvl="2"/>
            <a:r>
              <a:rPr lang="en-US" dirty="0" smtClean="0"/>
              <a:t>Landmarks </a:t>
            </a:r>
          </a:p>
          <a:p>
            <a:pPr lvl="1"/>
            <a:endParaRPr lang="en-US" dirty="0"/>
          </a:p>
          <a:p>
            <a:r>
              <a:rPr lang="en-US" dirty="0" smtClean="0"/>
              <a:t>Bring </a:t>
            </a:r>
            <a:r>
              <a:rPr lang="en-US" dirty="0"/>
              <a:t>all geo-tagged information to a common format </a:t>
            </a:r>
            <a:endParaRPr lang="en-US" dirty="0" smtClean="0"/>
          </a:p>
          <a:p>
            <a:pPr lvl="1"/>
            <a:r>
              <a:rPr lang="en-US" dirty="0" smtClean="0"/>
              <a:t>post</a:t>
            </a:r>
            <a:r>
              <a:rPr lang="en-US" dirty="0"/>
              <a:t>-code granularity 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0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533400"/>
            <a:ext cx="8253834" cy="731837"/>
          </a:xfrm>
        </p:spPr>
        <p:txBody>
          <a:bodyPr/>
          <a:lstStyle/>
          <a:p>
            <a:r>
              <a:rPr lang="en-US" dirty="0" smtClean="0"/>
              <a:t>Evaluation – Pre-processing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Bring </a:t>
            </a:r>
            <a:r>
              <a:rPr lang="en-US" dirty="0"/>
              <a:t>all geo-tagged information to a common format </a:t>
            </a:r>
          </a:p>
          <a:p>
            <a:pPr lvl="1"/>
            <a:r>
              <a:rPr lang="en-US" dirty="0" smtClean="0"/>
              <a:t>Use a geo-coding API to retrieve boundaries of each post-code area</a:t>
            </a:r>
          </a:p>
          <a:p>
            <a:pPr lvl="1"/>
            <a:r>
              <a:rPr lang="en-US" dirty="0" smtClean="0"/>
              <a:t>Map user’s who report exact location in corresponding area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3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76200"/>
            <a:ext cx="8253834" cy="731837"/>
          </a:xfrm>
        </p:spPr>
        <p:txBody>
          <a:bodyPr/>
          <a:lstStyle/>
          <a:p>
            <a:r>
              <a:rPr lang="en-US" dirty="0" smtClean="0"/>
              <a:t>Evaluation - </a:t>
            </a:r>
            <a:r>
              <a:rPr lang="en-US" dirty="0"/>
              <a:t>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960437"/>
            <a:ext cx="868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ACC - </a:t>
            </a:r>
            <a:r>
              <a:rPr lang="en-US" sz="2400" b="1" i="1" dirty="0" smtClean="0"/>
              <a:t>Accuracy:</a:t>
            </a:r>
            <a:r>
              <a:rPr lang="en-US" sz="2400" i="1" dirty="0" smtClean="0"/>
              <a:t> </a:t>
            </a:r>
            <a:r>
              <a:rPr lang="en-US" sz="2400" dirty="0"/>
              <a:t>gives the percentage of correctly inferred users’ key locations over the total sample size </a:t>
            </a:r>
            <a:r>
              <a:rPr lang="en-US" sz="2400" dirty="0" smtClean="0"/>
              <a:t>[1, 2, 3]</a:t>
            </a:r>
            <a:endParaRPr lang="en-US" sz="2400" dirty="0"/>
          </a:p>
          <a:p>
            <a:endParaRPr lang="en-US" sz="2400" b="1" dirty="0" smtClean="0"/>
          </a:p>
          <a:p>
            <a:r>
              <a:rPr lang="en-US" sz="2400" b="1" dirty="0" smtClean="0"/>
              <a:t>ACC</a:t>
            </a:r>
            <a:r>
              <a:rPr lang="en-US" sz="2400" b="1" dirty="0"/>
              <a:t>@</a:t>
            </a:r>
            <a:r>
              <a:rPr lang="en-US" sz="2400" b="1" dirty="0" smtClean="0"/>
              <a:t>R - </a:t>
            </a:r>
            <a:r>
              <a:rPr lang="en-US" sz="2400" b="1" i="1" dirty="0"/>
              <a:t>Accuracy within radius </a:t>
            </a:r>
            <a:r>
              <a:rPr lang="en-US" sz="2400" b="1" dirty="0"/>
              <a:t>(R</a:t>
            </a:r>
            <a:r>
              <a:rPr lang="en-US" sz="2400" b="1" dirty="0" smtClean="0"/>
              <a:t>):</a:t>
            </a:r>
            <a:r>
              <a:rPr lang="en-US" sz="2400" dirty="0" smtClean="0"/>
              <a:t> </a:t>
            </a:r>
            <a:r>
              <a:rPr lang="en-US" sz="2400" dirty="0"/>
              <a:t>gives the percentage of correctly inferred users’ key locations identified within R Km from users reported locations </a:t>
            </a:r>
            <a:r>
              <a:rPr lang="en-US" sz="2400" dirty="0" smtClean="0"/>
              <a:t>[1, 2, 3] 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AED - </a:t>
            </a:r>
            <a:r>
              <a:rPr lang="en-US" sz="2400" b="1" i="1" dirty="0"/>
              <a:t>Average Error </a:t>
            </a:r>
            <a:r>
              <a:rPr lang="en-US" sz="2400" b="1" i="1" dirty="0" smtClean="0"/>
              <a:t>Distance:</a:t>
            </a:r>
            <a:r>
              <a:rPr lang="en-US" sz="2400" i="1" dirty="0" smtClean="0"/>
              <a:t> </a:t>
            </a:r>
            <a:r>
              <a:rPr lang="en-US" sz="2400" dirty="0"/>
              <a:t>defines the distance, in Km, between the inferred location (center of the post-code in our case) and user’s reported location </a:t>
            </a:r>
            <a:r>
              <a:rPr lang="en-US" sz="2400" dirty="0" smtClean="0"/>
              <a:t>[</a:t>
            </a:r>
            <a:r>
              <a:rPr lang="en-US" sz="2400" dirty="0"/>
              <a:t>1</a:t>
            </a:r>
            <a:r>
              <a:rPr lang="en-US" sz="2400" dirty="0" smtClean="0"/>
              <a:t>, 3]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675293"/>
            <a:ext cx="9144000" cy="95410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 S</a:t>
            </a:r>
            <a:r>
              <a:rPr lang="en-US" sz="1400" dirty="0"/>
              <a:t>. </a:t>
            </a:r>
            <a:r>
              <a:rPr lang="en-US" sz="1400" dirty="0" err="1"/>
              <a:t>Katragadda</a:t>
            </a:r>
            <a:r>
              <a:rPr lang="en-US" sz="1400" dirty="0"/>
              <a:t>, M. Jin, and V. </a:t>
            </a:r>
            <a:r>
              <a:rPr lang="en-US" sz="1400" dirty="0" err="1"/>
              <a:t>Raghavan</a:t>
            </a:r>
            <a:r>
              <a:rPr lang="en-US" sz="1400" dirty="0"/>
              <a:t>. An unsupervised approach to identify location based on the content of user’s tweet history. In </a:t>
            </a:r>
            <a:r>
              <a:rPr lang="en-US" sz="1400" i="1" dirty="0"/>
              <a:t>Active Media </a:t>
            </a:r>
            <a:r>
              <a:rPr lang="en-US" sz="1400" i="1" dirty="0" smtClean="0"/>
              <a:t>Technology</a:t>
            </a:r>
            <a:r>
              <a:rPr lang="en-US" sz="1400" dirty="0"/>
              <a:t> </a:t>
            </a:r>
            <a:r>
              <a:rPr lang="en-US" sz="1400" dirty="0" smtClean="0"/>
              <a:t>2014</a:t>
            </a:r>
          </a:p>
          <a:p>
            <a:r>
              <a:rPr lang="en-US" sz="1400" dirty="0" smtClean="0"/>
              <a:t>2. J</a:t>
            </a:r>
            <a:r>
              <a:rPr lang="en-US" sz="1400" dirty="0"/>
              <a:t>. Mahmud, J. Nichols, and C. </a:t>
            </a:r>
            <a:r>
              <a:rPr lang="en-US" sz="1400" dirty="0" err="1"/>
              <a:t>Drews</a:t>
            </a:r>
            <a:r>
              <a:rPr lang="en-US" sz="1400" dirty="0"/>
              <a:t>. Home location identification of twitter users. </a:t>
            </a:r>
            <a:r>
              <a:rPr lang="en-US" sz="1400" i="1" dirty="0"/>
              <a:t>ACM Trans. </a:t>
            </a:r>
            <a:r>
              <a:rPr lang="en-US" sz="1400" i="1" dirty="0" err="1"/>
              <a:t>Intell</a:t>
            </a:r>
            <a:r>
              <a:rPr lang="en-US" sz="1400" i="1" dirty="0"/>
              <a:t>. Syst. Technol</a:t>
            </a:r>
            <a:r>
              <a:rPr lang="en-US" sz="1400" i="1" dirty="0" smtClean="0"/>
              <a:t>. 2014 </a:t>
            </a:r>
            <a:endParaRPr lang="en-US" sz="1400" dirty="0"/>
          </a:p>
          <a:p>
            <a:r>
              <a:rPr lang="en-US" sz="1400" dirty="0" smtClean="0"/>
              <a:t>3. </a:t>
            </a:r>
            <a:r>
              <a:rPr lang="en-US" sz="1400" dirty="0"/>
              <a:t>K. </a:t>
            </a:r>
            <a:r>
              <a:rPr lang="en-US" sz="1400" dirty="0" err="1"/>
              <a:t>Ryoo</a:t>
            </a:r>
            <a:r>
              <a:rPr lang="en-US" sz="1400" dirty="0"/>
              <a:t> and S. Moon. Inferring twitter user locations with 10 km accuracy. </a:t>
            </a:r>
            <a:r>
              <a:rPr lang="en-US" sz="1400" dirty="0" smtClean="0"/>
              <a:t>WWW’14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209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0"/>
            <a:ext cx="8253834" cy="731837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543800" cy="4525963"/>
          </a:xfrm>
        </p:spPr>
        <p:txBody>
          <a:bodyPr/>
          <a:lstStyle/>
          <a:p>
            <a:r>
              <a:rPr lang="en-US" dirty="0" smtClean="0"/>
              <a:t>Location information is of </a:t>
            </a:r>
            <a:r>
              <a:rPr lang="en-US" b="1" dirty="0" smtClean="0"/>
              <a:t>high</a:t>
            </a:r>
            <a:r>
              <a:rPr lang="en-US" dirty="0" smtClean="0"/>
              <a:t> importance for various fields</a:t>
            </a:r>
          </a:p>
          <a:p>
            <a:r>
              <a:rPr lang="en-US" dirty="0" smtClean="0"/>
              <a:t>Potentials for</a:t>
            </a:r>
          </a:p>
          <a:p>
            <a:pPr lvl="1"/>
            <a:r>
              <a:rPr lang="en-US" dirty="0" smtClean="0"/>
              <a:t>Understanding users’ movement</a:t>
            </a:r>
          </a:p>
          <a:p>
            <a:pPr lvl="1"/>
            <a:r>
              <a:rPr lang="en-US" dirty="0" smtClean="0"/>
              <a:t>Influence of location in social structure</a:t>
            </a:r>
          </a:p>
          <a:p>
            <a:pPr lvl="1"/>
            <a:r>
              <a:rPr lang="en-US" dirty="0"/>
              <a:t>Design social network </a:t>
            </a:r>
            <a:r>
              <a:rPr lang="en-US" dirty="0" smtClean="0"/>
              <a:t>architectures</a:t>
            </a:r>
          </a:p>
          <a:p>
            <a:pPr lvl="1"/>
            <a:r>
              <a:rPr lang="en-US" dirty="0" smtClean="0"/>
              <a:t>Transportation </a:t>
            </a:r>
            <a:r>
              <a:rPr lang="en-US" dirty="0"/>
              <a:t>patterns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Can be used in combination with</a:t>
            </a:r>
          </a:p>
          <a:p>
            <a:pPr marL="0" indent="0">
              <a:buNone/>
            </a:pPr>
            <a:r>
              <a:rPr lang="en-US" dirty="0" smtClean="0"/>
              <a:t>Open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733800"/>
            <a:ext cx="294379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6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533400"/>
            <a:ext cx="8253834" cy="731837"/>
          </a:xfrm>
        </p:spPr>
        <p:txBody>
          <a:bodyPr/>
          <a:lstStyle/>
          <a:p>
            <a:r>
              <a:rPr lang="en-US" dirty="0" smtClean="0"/>
              <a:t>Evaluation - </a:t>
            </a:r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752600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MP - </a:t>
            </a:r>
            <a:r>
              <a:rPr lang="en-US" sz="2400" b="1" i="1" dirty="0" smtClean="0"/>
              <a:t>Most </a:t>
            </a:r>
            <a:r>
              <a:rPr lang="en-US" sz="2400" b="1" i="1" dirty="0"/>
              <a:t>Popular</a:t>
            </a:r>
            <a:r>
              <a:rPr lang="en-US" sz="2400" i="1" dirty="0"/>
              <a:t> </a:t>
            </a:r>
            <a:r>
              <a:rPr lang="en-US" sz="2400" dirty="0"/>
              <a:t>marks as home location the most popular location, in number of geo-tagged tweets, visited by the </a:t>
            </a:r>
            <a:r>
              <a:rPr lang="en-US" sz="2400" dirty="0" smtClean="0"/>
              <a:t>user</a:t>
            </a:r>
          </a:p>
          <a:p>
            <a:endParaRPr lang="en-US" sz="2400" dirty="0"/>
          </a:p>
          <a:p>
            <a:r>
              <a:rPr lang="en-US" sz="2400" b="1" dirty="0" smtClean="0"/>
              <a:t>MC - </a:t>
            </a:r>
            <a:r>
              <a:rPr lang="en-US" sz="2400" b="1" i="1" dirty="0" smtClean="0"/>
              <a:t>Median </a:t>
            </a:r>
            <a:r>
              <a:rPr lang="en-US" sz="2400" b="1" i="1" dirty="0"/>
              <a:t>Clustering</a:t>
            </a:r>
            <a:r>
              <a:rPr lang="en-US" sz="2400" i="1" dirty="0"/>
              <a:t> </a:t>
            </a:r>
            <a:r>
              <a:rPr lang="en-US" sz="2400" dirty="0"/>
              <a:t>marks the user’s home location by calculating the median value of location the user tweeted </a:t>
            </a:r>
            <a:r>
              <a:rPr lang="en-US" sz="2400" dirty="0" smtClean="0"/>
              <a:t>from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 smtClean="0"/>
              <a:t>TF-C – </a:t>
            </a:r>
            <a:r>
              <a:rPr lang="en-US" sz="2400" b="1" i="1" dirty="0" smtClean="0"/>
              <a:t>Time-Frame Clustering</a:t>
            </a:r>
            <a:r>
              <a:rPr lang="en-US" sz="2400" i="1" dirty="0" smtClean="0"/>
              <a:t> </a:t>
            </a:r>
            <a:r>
              <a:rPr lang="en-US" sz="2400" dirty="0"/>
              <a:t>is the method presented in </a:t>
            </a:r>
            <a:r>
              <a:rPr lang="en-US" sz="2400" dirty="0" smtClean="0"/>
              <a:t>our paper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671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0"/>
            <a:ext cx="8253834" cy="731837"/>
          </a:xfrm>
        </p:spPr>
        <p:txBody>
          <a:bodyPr/>
          <a:lstStyle/>
          <a:p>
            <a:r>
              <a:rPr lang="en-US" dirty="0" smtClean="0"/>
              <a:t>Evaluation -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4525963"/>
          </a:xfrm>
        </p:spPr>
        <p:txBody>
          <a:bodyPr/>
          <a:lstStyle/>
          <a:p>
            <a:r>
              <a:rPr lang="en-US" dirty="0" smtClean="0"/>
              <a:t>On ground truth data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1676400"/>
            <a:ext cx="78105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3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aluation_london_ecd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9487"/>
            <a:ext cx="7594600" cy="4706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0"/>
            <a:ext cx="8253834" cy="731837"/>
          </a:xfrm>
        </p:spPr>
        <p:txBody>
          <a:bodyPr/>
          <a:lstStyle/>
          <a:p>
            <a:r>
              <a:rPr lang="en-US" dirty="0" smtClean="0"/>
              <a:t>Evaluation -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4525963"/>
          </a:xfrm>
        </p:spPr>
        <p:txBody>
          <a:bodyPr/>
          <a:lstStyle/>
          <a:p>
            <a:r>
              <a:rPr lang="en-US" dirty="0" smtClean="0"/>
              <a:t>On ground truth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2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valuation_working_ecdf_ne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7315200" cy="440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0"/>
            <a:ext cx="8253834" cy="731837"/>
          </a:xfrm>
        </p:spPr>
        <p:txBody>
          <a:bodyPr/>
          <a:lstStyle/>
          <a:p>
            <a:r>
              <a:rPr lang="en-US" dirty="0" smtClean="0"/>
              <a:t>Evaluation -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4525963"/>
          </a:xfrm>
        </p:spPr>
        <p:txBody>
          <a:bodyPr/>
          <a:lstStyle/>
          <a:p>
            <a:r>
              <a:rPr lang="en-US" dirty="0" smtClean="0"/>
              <a:t>Workplace identification</a:t>
            </a:r>
          </a:p>
          <a:p>
            <a:pPr lvl="1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5105400"/>
            <a:ext cx="8610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Identify </a:t>
            </a:r>
            <a:r>
              <a:rPr lang="en-US" sz="2000" dirty="0"/>
              <a:t>the exact workplace location at </a:t>
            </a:r>
            <a:r>
              <a:rPr lang="en-US" sz="2000" dirty="0" smtClean="0"/>
              <a:t>5Km </a:t>
            </a:r>
            <a:r>
              <a:rPr lang="en-US" sz="2000" dirty="0"/>
              <a:t>granularity with </a:t>
            </a:r>
            <a:r>
              <a:rPr lang="en-US" sz="2000" dirty="0" smtClean="0"/>
              <a:t>76% </a:t>
            </a:r>
            <a:r>
              <a:rPr lang="en-US" sz="2000" dirty="0"/>
              <a:t>accuracy.</a:t>
            </a:r>
          </a:p>
        </p:txBody>
      </p:sp>
    </p:spTree>
    <p:extLst>
      <p:ext uri="{BB962C8B-B14F-4D97-AF65-F5344CB8AC3E}">
        <p14:creationId xmlns:p14="http://schemas.microsoft.com/office/powerpoint/2010/main" val="155994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5-12 at 15.32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6190147" cy="37459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4525963"/>
          </a:xfrm>
        </p:spPr>
        <p:txBody>
          <a:bodyPr/>
          <a:lstStyle/>
          <a:p>
            <a:r>
              <a:rPr lang="en-US" dirty="0" smtClean="0"/>
              <a:t>How many Tweets does TF-C require?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0"/>
            <a:ext cx="8253834" cy="731837"/>
          </a:xfrm>
        </p:spPr>
        <p:txBody>
          <a:bodyPr/>
          <a:lstStyle/>
          <a:p>
            <a:r>
              <a:rPr lang="en-US" dirty="0" smtClean="0"/>
              <a:t>Evaluation -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382000" cy="4525963"/>
          </a:xfrm>
        </p:spPr>
        <p:txBody>
          <a:bodyPr/>
          <a:lstStyle/>
          <a:p>
            <a:r>
              <a:rPr lang="en-US" dirty="0" smtClean="0"/>
              <a:t>Home and Workplace: On open-data</a:t>
            </a:r>
          </a:p>
          <a:p>
            <a:pPr lvl="1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47244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84% </a:t>
            </a:r>
            <a:r>
              <a:rPr lang="en-US" sz="2000" dirty="0"/>
              <a:t>of the areas the predicted and real post-code population rate differ only by </a:t>
            </a:r>
            <a:r>
              <a:rPr lang="en-US" sz="2000" dirty="0" smtClean="0"/>
              <a:t>0.005.</a:t>
            </a:r>
          </a:p>
          <a:p>
            <a:r>
              <a:rPr lang="en-US" sz="2000" dirty="0" smtClean="0"/>
              <a:t>&gt;85% </a:t>
            </a:r>
            <a:r>
              <a:rPr lang="en-US" sz="2000" dirty="0"/>
              <a:t>of post-code </a:t>
            </a:r>
            <a:r>
              <a:rPr lang="en-US" sz="2000" dirty="0" smtClean="0"/>
              <a:t>areas the predicted and real employees rate </a:t>
            </a:r>
            <a:r>
              <a:rPr lang="en-US" sz="2000" dirty="0"/>
              <a:t>differ by less than 0.005, while only 5% differs by more than 0.01.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Screen Shot 2015-05-12 at 11.51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35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8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152400"/>
            <a:ext cx="8253834" cy="731837"/>
          </a:xfrm>
        </p:spPr>
        <p:txBody>
          <a:bodyPr/>
          <a:lstStyle/>
          <a:p>
            <a:r>
              <a:rPr lang="en-US" dirty="0" smtClean="0"/>
              <a:t>Evaluation -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25963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can </a:t>
            </a:r>
            <a:r>
              <a:rPr lang="en-US" dirty="0" smtClean="0"/>
              <a:t>detect a </a:t>
            </a:r>
            <a:r>
              <a:rPr lang="en-US" dirty="0"/>
              <a:t>user’s home location in a radius smaller than 10Km in most of the </a:t>
            </a:r>
            <a:r>
              <a:rPr lang="en-US" dirty="0" smtClean="0"/>
              <a:t>cases </a:t>
            </a:r>
          </a:p>
          <a:p>
            <a:endParaRPr lang="en-US" i="1" dirty="0" smtClean="0"/>
          </a:p>
          <a:p>
            <a:r>
              <a:rPr lang="en-US" i="1" dirty="0" smtClean="0"/>
              <a:t>MP </a:t>
            </a:r>
            <a:r>
              <a:rPr lang="en-US" dirty="0"/>
              <a:t>and </a:t>
            </a:r>
            <a:r>
              <a:rPr lang="en-US" i="1" dirty="0"/>
              <a:t>MC </a:t>
            </a:r>
            <a:endParaRPr lang="en-US" i="1" dirty="0" smtClean="0"/>
          </a:p>
          <a:p>
            <a:pPr lvl="1"/>
            <a:r>
              <a:rPr lang="en-US" dirty="0" smtClean="0"/>
              <a:t>both methods </a:t>
            </a:r>
            <a:r>
              <a:rPr lang="en-US" dirty="0"/>
              <a:t>used to provide ground truth </a:t>
            </a:r>
            <a:r>
              <a:rPr lang="en-US" dirty="0" smtClean="0"/>
              <a:t>data</a:t>
            </a:r>
          </a:p>
          <a:p>
            <a:pPr lvl="1"/>
            <a:r>
              <a:rPr lang="en-US" dirty="0"/>
              <a:t>low detection accuracy, between 20 and 70%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provide a more accurate ground </a:t>
            </a:r>
            <a:r>
              <a:rPr lang="en-US" dirty="0" smtClean="0"/>
              <a:t>truth</a:t>
            </a:r>
          </a:p>
          <a:p>
            <a:pPr lvl="1"/>
            <a:r>
              <a:rPr lang="en-US" dirty="0" smtClean="0"/>
              <a:t>Help improve the </a:t>
            </a:r>
            <a:r>
              <a:rPr lang="en-US" dirty="0"/>
              <a:t>methods </a:t>
            </a:r>
            <a:r>
              <a:rPr lang="en-US" dirty="0" smtClean="0"/>
              <a:t>themselves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their </a:t>
            </a:r>
            <a:r>
              <a:rPr lang="en-US" dirty="0"/>
              <a:t>detection </a:t>
            </a:r>
            <a:r>
              <a:rPr lang="en-US" dirty="0" smtClean="0"/>
              <a:t>accuracy </a:t>
            </a:r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0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304800"/>
            <a:ext cx="8253834" cy="731837"/>
          </a:xfrm>
        </p:spPr>
        <p:txBody>
          <a:bodyPr/>
          <a:lstStyle/>
          <a:p>
            <a:r>
              <a:rPr lang="en-US" dirty="0" smtClean="0"/>
              <a:t>Evaluation -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525963"/>
          </a:xfrm>
        </p:spPr>
        <p:txBody>
          <a:bodyPr/>
          <a:lstStyle/>
          <a:p>
            <a:r>
              <a:rPr lang="en-US" dirty="0" smtClean="0"/>
              <a:t>Workplace location identification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80</a:t>
            </a:r>
            <a:r>
              <a:rPr lang="en-US" dirty="0"/>
              <a:t>% for identification of user </a:t>
            </a:r>
            <a:r>
              <a:rPr lang="en-US" dirty="0" smtClean="0"/>
              <a:t>workplace in </a:t>
            </a:r>
            <a:r>
              <a:rPr lang="en-US" dirty="0"/>
              <a:t>a 10Km proximity.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First study which constructs a dataset and performs analysis on workplace locations using Twitter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can we apply the knowledge of identified locations?</a:t>
            </a:r>
          </a:p>
        </p:txBody>
      </p:sp>
    </p:spTree>
    <p:extLst>
      <p:ext uri="{BB962C8B-B14F-4D97-AF65-F5344CB8AC3E}">
        <p14:creationId xmlns:p14="http://schemas.microsoft.com/office/powerpoint/2010/main" val="302337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152400"/>
            <a:ext cx="8253834" cy="731837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525963"/>
          </a:xfrm>
        </p:spPr>
        <p:txBody>
          <a:bodyPr/>
          <a:lstStyle/>
          <a:p>
            <a:r>
              <a:rPr lang="en-US" dirty="0" smtClean="0"/>
              <a:t>How are the daily mobility patterns of the users affected by their Home and Work locations?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is the user Ego network formed based on the location of the user?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the user’s Home, Work and Leisure locations affect her sentiment?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3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381000"/>
            <a:ext cx="8253834" cy="731837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r>
              <a:rPr lang="en-US" sz="3200" dirty="0" smtClean="0"/>
              <a:t>Only a small number of users share such information in OSN profiles</a:t>
            </a:r>
          </a:p>
          <a:p>
            <a:endParaRPr lang="en-US" sz="3200" dirty="0"/>
          </a:p>
          <a:p>
            <a:r>
              <a:rPr lang="en-US" sz="3200" dirty="0" smtClean="0"/>
              <a:t>Majority in relatively high granularities</a:t>
            </a:r>
          </a:p>
          <a:p>
            <a:pPr lvl="2"/>
            <a:r>
              <a:rPr lang="en-US" sz="3200" dirty="0" smtClean="0"/>
              <a:t>Country level</a:t>
            </a:r>
          </a:p>
          <a:p>
            <a:pPr lvl="2"/>
            <a:r>
              <a:rPr lang="en-US" sz="3200" dirty="0" smtClean="0"/>
              <a:t>State level</a:t>
            </a:r>
          </a:p>
          <a:p>
            <a:pPr lvl="2"/>
            <a:r>
              <a:rPr lang="en-US" sz="3200" dirty="0" smtClean="0"/>
              <a:t>City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8100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6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0"/>
            <a:ext cx="8253834" cy="731837"/>
          </a:xfrm>
        </p:spPr>
        <p:txBody>
          <a:bodyPr/>
          <a:lstStyle/>
          <a:p>
            <a:r>
              <a:rPr lang="en-US" dirty="0" smtClean="0"/>
              <a:t>Applications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4525963"/>
          </a:xfrm>
        </p:spPr>
        <p:txBody>
          <a:bodyPr/>
          <a:lstStyle/>
          <a:p>
            <a:r>
              <a:rPr lang="en-US" dirty="0" smtClean="0"/>
              <a:t>Home-Work-Leisure proximity: Overall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777" y="2120900"/>
            <a:ext cx="9372777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8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stances_n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73152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0"/>
            <a:ext cx="8253834" cy="731837"/>
          </a:xfrm>
        </p:spPr>
        <p:txBody>
          <a:bodyPr/>
          <a:lstStyle/>
          <a:p>
            <a:r>
              <a:rPr lang="en-US" dirty="0" smtClean="0"/>
              <a:t>Applications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4525963"/>
          </a:xfrm>
        </p:spPr>
        <p:txBody>
          <a:bodyPr/>
          <a:lstStyle/>
          <a:p>
            <a:r>
              <a:rPr lang="en-US" dirty="0" smtClean="0"/>
              <a:t>Home-Work-Leisure proximity: The Netherlands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3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tances_l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73152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0"/>
            <a:ext cx="8253834" cy="731837"/>
          </a:xfrm>
        </p:spPr>
        <p:txBody>
          <a:bodyPr/>
          <a:lstStyle/>
          <a:p>
            <a:r>
              <a:rPr lang="en-US" dirty="0" smtClean="0"/>
              <a:t>Applications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4525963"/>
          </a:xfrm>
        </p:spPr>
        <p:txBody>
          <a:bodyPr/>
          <a:lstStyle/>
          <a:p>
            <a:r>
              <a:rPr lang="en-US" dirty="0" smtClean="0"/>
              <a:t>Home-Work-Leisure proximity: LA county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tances_l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3152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0"/>
            <a:ext cx="8253834" cy="731837"/>
          </a:xfrm>
        </p:spPr>
        <p:txBody>
          <a:bodyPr/>
          <a:lstStyle/>
          <a:p>
            <a:r>
              <a:rPr lang="en-US" dirty="0" smtClean="0"/>
              <a:t>Applications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4525963"/>
          </a:xfrm>
        </p:spPr>
        <p:txBody>
          <a:bodyPr/>
          <a:lstStyle/>
          <a:p>
            <a:r>
              <a:rPr lang="en-US" dirty="0" smtClean="0"/>
              <a:t>Home-Work-Leisure proximity: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8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228600"/>
            <a:ext cx="8253834" cy="731837"/>
          </a:xfrm>
        </p:spPr>
        <p:txBody>
          <a:bodyPr/>
          <a:lstStyle/>
          <a:p>
            <a:r>
              <a:rPr lang="en-US" dirty="0" smtClean="0"/>
              <a:t>Observations: Home -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25963"/>
          </a:xfrm>
        </p:spPr>
        <p:txBody>
          <a:bodyPr/>
          <a:lstStyle/>
          <a:p>
            <a:r>
              <a:rPr lang="en-US" dirty="0" smtClean="0"/>
              <a:t>Dutch and LA users tend to choose home further away from work location compared to London Users</a:t>
            </a:r>
          </a:p>
          <a:p>
            <a:pPr lvl="1"/>
            <a:r>
              <a:rPr lang="en-US" dirty="0" smtClean="0"/>
              <a:t>Less than 50% of Dutch and LA users live in less than 10Km from Work</a:t>
            </a:r>
          </a:p>
          <a:p>
            <a:pPr lvl="1"/>
            <a:r>
              <a:rPr lang="en-US" dirty="0" smtClean="0"/>
              <a:t>More than 65% of London users live in less than 10Km from Work</a:t>
            </a:r>
          </a:p>
          <a:p>
            <a:pPr lvl="1"/>
            <a:r>
              <a:rPr lang="en-US" dirty="0" smtClean="0"/>
              <a:t>More than 85% of London users live in less than 20Km from Work</a:t>
            </a:r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8763000" cy="4724400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438400"/>
            <a:ext cx="7848600" cy="22467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Netherlands: Employees who live in a distance of more than 10Km from Work (in certain areas) are provided with standard </a:t>
            </a:r>
            <a:r>
              <a:rPr lang="en-US" sz="2800" dirty="0" smtClean="0"/>
              <a:t>allowances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Travel for free during weekdays!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4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1-22 at 12.53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2209800"/>
            <a:ext cx="4635500" cy="3746500"/>
          </a:xfrm>
          <a:prstGeom prst="rect">
            <a:avLst/>
          </a:prstGeom>
        </p:spPr>
      </p:pic>
      <p:pic>
        <p:nvPicPr>
          <p:cNvPr id="6" name="Picture 5" descr="probability_distance_from_home_al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600200"/>
            <a:ext cx="512064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0"/>
            <a:ext cx="8253834" cy="731837"/>
          </a:xfrm>
        </p:spPr>
        <p:txBody>
          <a:bodyPr/>
          <a:lstStyle/>
          <a:p>
            <a:r>
              <a:rPr lang="en-US" dirty="0" smtClean="0"/>
              <a:t>Applications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382000" cy="4525963"/>
          </a:xfrm>
        </p:spPr>
        <p:txBody>
          <a:bodyPr/>
          <a:lstStyle/>
          <a:p>
            <a:r>
              <a:rPr lang="en-US" dirty="0" smtClean="0"/>
              <a:t>Fraction of geo-tagged tweets as a function of distance travel from Home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838200"/>
            <a:ext cx="9144000" cy="5410200"/>
          </a:xfrm>
          <a:prstGeom prst="rect">
            <a:avLst/>
          </a:prstGeom>
          <a:solidFill>
            <a:schemeClr val="bg2">
              <a:lumMod val="90000"/>
              <a:alpha val="9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Geo-tagged Tweets distance from Home follows similar distribution as:</a:t>
            </a:r>
          </a:p>
          <a:p>
            <a:pPr lvl="1"/>
            <a:r>
              <a:rPr lang="en-US" dirty="0"/>
              <a:t>cell phone location data, </a:t>
            </a:r>
          </a:p>
          <a:p>
            <a:pPr lvl="1"/>
            <a:r>
              <a:rPr lang="en-US" dirty="0" err="1"/>
              <a:t>Growalla</a:t>
            </a:r>
            <a:r>
              <a:rPr lang="en-US" dirty="0"/>
              <a:t> and </a:t>
            </a:r>
          </a:p>
          <a:p>
            <a:pPr lvl="1"/>
            <a:r>
              <a:rPr lang="en-US" dirty="0" err="1"/>
              <a:t>Brightkite</a:t>
            </a:r>
            <a:r>
              <a:rPr lang="en-US" dirty="0"/>
              <a:t> </a:t>
            </a:r>
          </a:p>
          <a:p>
            <a:pPr marL="914400" lvl="2" indent="0">
              <a:buNone/>
            </a:pPr>
            <a:r>
              <a:rPr lang="en-US" dirty="0"/>
              <a:t>check-ins that have been studied from Cho et al. [1]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We also </a:t>
            </a:r>
            <a:r>
              <a:rPr lang="en-US" dirty="0"/>
              <a:t>observe a change in the slope of the curve around </a:t>
            </a:r>
            <a:r>
              <a:rPr lang="en-US" dirty="0" smtClean="0"/>
              <a:t>100Km.</a:t>
            </a:r>
          </a:p>
          <a:p>
            <a:pPr marL="0" lvl="2" indent="0">
              <a:buNone/>
            </a:pPr>
            <a:endParaRPr lang="en-US" dirty="0" smtClean="0"/>
          </a:p>
          <a:p>
            <a:pPr marL="0" lvl="2" indent="0">
              <a:buNone/>
            </a:pPr>
            <a:r>
              <a:rPr lang="en-US" sz="1300" dirty="0" smtClean="0"/>
              <a:t>1</a:t>
            </a:r>
            <a:r>
              <a:rPr lang="en-US" sz="1300" dirty="0"/>
              <a:t>. E. Cho, S. A. Myers, and J. </a:t>
            </a:r>
            <a:r>
              <a:rPr lang="en-US" sz="1300" dirty="0" err="1"/>
              <a:t>Leskovec</a:t>
            </a:r>
            <a:r>
              <a:rPr lang="en-US" sz="1300" dirty="0"/>
              <a:t>. Friendship and mobility: User movement in location-based social  networks. KDD’</a:t>
            </a:r>
            <a:r>
              <a:rPr lang="en-US" sz="1300" dirty="0" smtClean="0"/>
              <a:t>11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08280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152400"/>
            <a:ext cx="8253834" cy="731837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525963"/>
          </a:xfrm>
        </p:spPr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How are the daily mobility patterns of the users affected by their Home and Work locations?</a:t>
            </a:r>
          </a:p>
          <a:p>
            <a:endParaRPr lang="en-US" dirty="0" smtClean="0"/>
          </a:p>
          <a:p>
            <a:r>
              <a:rPr lang="en-US" dirty="0"/>
              <a:t>How is the user Ego network formed based on the location of the user?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the user’s Home, Work and Leisure locations affect her sentiment?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2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0"/>
            <a:ext cx="8253834" cy="731837"/>
          </a:xfrm>
        </p:spPr>
        <p:txBody>
          <a:bodyPr/>
          <a:lstStyle/>
          <a:p>
            <a:r>
              <a:rPr lang="en-US" dirty="0" smtClean="0"/>
              <a:t>Applications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382000" cy="4525963"/>
          </a:xfrm>
        </p:spPr>
        <p:txBody>
          <a:bodyPr/>
          <a:lstStyle/>
          <a:p>
            <a:r>
              <a:rPr lang="en-US" dirty="0" smtClean="0"/>
              <a:t>Look </a:t>
            </a:r>
            <a:r>
              <a:rPr lang="en-US" dirty="0"/>
              <a:t>at the distance of the user’s followers from the user’s Home location.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Examine </a:t>
            </a:r>
            <a:r>
              <a:rPr lang="en-US" dirty="0"/>
              <a:t>the distance of strong relationships as these can be identified from the reciprocity factor.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open </a:t>
            </a:r>
            <a:r>
              <a:rPr lang="en-US" dirty="0"/>
              <a:t>data available for the LA county to examine the demographic relationship of the user’s connections.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4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0"/>
            <a:ext cx="8253834" cy="731837"/>
          </a:xfrm>
        </p:spPr>
        <p:txBody>
          <a:bodyPr/>
          <a:lstStyle/>
          <a:p>
            <a:r>
              <a:rPr lang="en-US" dirty="0" smtClean="0"/>
              <a:t>Applications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382000" cy="4525963"/>
          </a:xfrm>
        </p:spPr>
        <p:txBody>
          <a:bodyPr/>
          <a:lstStyle/>
          <a:p>
            <a:r>
              <a:rPr lang="en-US" dirty="0" smtClean="0"/>
              <a:t>Fraction of user followers in the same Home location as the user as a function of the user’s total number of followers – Overall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5460"/>
            <a:ext cx="9144000" cy="279094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762000"/>
            <a:ext cx="9144000" cy="5410200"/>
          </a:xfrm>
          <a:prstGeom prst="rect">
            <a:avLst/>
          </a:prstGeom>
          <a:solidFill>
            <a:srgbClr val="DDD9C3">
              <a:alpha val="96000"/>
            </a:srgb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Similar percentage of followers in the same location </a:t>
            </a:r>
            <a:r>
              <a:rPr lang="en-US" b="1" dirty="0" smtClean="0"/>
              <a:t>despite the number of followers of the user. </a:t>
            </a:r>
          </a:p>
          <a:p>
            <a:endParaRPr lang="en-US" dirty="0" smtClean="0"/>
          </a:p>
          <a:p>
            <a:r>
              <a:rPr lang="en-US" dirty="0" smtClean="0"/>
              <a:t>User’s mostly have a larger number of followers from the same Home location than the same Work location. </a:t>
            </a:r>
            <a:endParaRPr lang="en-US" dirty="0"/>
          </a:p>
          <a:p>
            <a:pPr lvl="1"/>
            <a:r>
              <a:rPr lang="en-US" dirty="0"/>
              <a:t>Agree with </a:t>
            </a:r>
            <a:r>
              <a:rPr lang="en-US" dirty="0" smtClean="0"/>
              <a:t>questionaries’ results of [2]:</a:t>
            </a:r>
            <a:endParaRPr lang="en-US" dirty="0"/>
          </a:p>
          <a:p>
            <a:pPr lvl="2"/>
            <a:r>
              <a:rPr lang="en-US" dirty="0"/>
              <a:t>In non-professional social networks a users ego-network contains </a:t>
            </a:r>
            <a:r>
              <a:rPr lang="en-US" dirty="0" smtClean="0"/>
              <a:t>mostly friends and less colleagues</a:t>
            </a:r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0" lvl="2" indent="0">
              <a:buNone/>
            </a:pPr>
            <a:r>
              <a:rPr lang="en-US" sz="1300" dirty="0"/>
              <a:t>2. Alessandro </a:t>
            </a:r>
            <a:r>
              <a:rPr lang="en-US" sz="1300" dirty="0" err="1"/>
              <a:t>Bozzon</a:t>
            </a:r>
            <a:r>
              <a:rPr lang="en-US" sz="1300" dirty="0"/>
              <a:t>, </a:t>
            </a:r>
            <a:r>
              <a:rPr lang="en-US" sz="1300" dirty="0" err="1"/>
              <a:t>Hariton</a:t>
            </a:r>
            <a:r>
              <a:rPr lang="en-US" sz="1300" dirty="0"/>
              <a:t> Efstathiades, Geert-Jan </a:t>
            </a:r>
            <a:r>
              <a:rPr lang="en-US" sz="1300" dirty="0" err="1"/>
              <a:t>Houben</a:t>
            </a:r>
            <a:r>
              <a:rPr lang="en-US" sz="1300" dirty="0"/>
              <a:t>, and Robert-Jan Sips. 2014. A study of the online profile of enterprise users in professional social networks</a:t>
            </a:r>
            <a:r>
              <a:rPr lang="en-US" sz="1300" dirty="0" smtClean="0"/>
              <a:t>. WWW14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1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0"/>
            <a:ext cx="8253834" cy="731837"/>
          </a:xfrm>
        </p:spPr>
        <p:txBody>
          <a:bodyPr/>
          <a:lstStyle/>
          <a:p>
            <a:r>
              <a:rPr lang="en-US" dirty="0" smtClean="0"/>
              <a:t>Applications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382000" cy="4525963"/>
          </a:xfrm>
        </p:spPr>
        <p:txBody>
          <a:bodyPr/>
          <a:lstStyle/>
          <a:p>
            <a:r>
              <a:rPr lang="en-US" dirty="0" smtClean="0"/>
              <a:t>Fraction of user followers in the same Home location as the user as a function of the user’s total number of followers – The Netherlands</a:t>
            </a:r>
            <a:endParaRPr lang="en-US" dirty="0"/>
          </a:p>
        </p:txBody>
      </p:sp>
      <p:pic>
        <p:nvPicPr>
          <p:cNvPr id="4" name="Picture 3" descr="followers_same_location_n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0"/>
            <a:ext cx="58674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229600" cy="4525963"/>
          </a:xfrm>
        </p:spPr>
        <p:txBody>
          <a:bodyPr/>
          <a:lstStyle/>
          <a:p>
            <a:r>
              <a:rPr lang="en-US" i="1" dirty="0" smtClean="0"/>
              <a:t>Is it possible to infer </a:t>
            </a:r>
            <a:r>
              <a:rPr lang="en-US" i="1" dirty="0"/>
              <a:t>a user’s u </a:t>
            </a:r>
            <a:r>
              <a:rPr lang="en-US" b="1" i="1" dirty="0" smtClean="0"/>
              <a:t>Home</a:t>
            </a:r>
            <a:r>
              <a:rPr lang="en-US" i="1" dirty="0" smtClean="0"/>
              <a:t> </a:t>
            </a:r>
            <a:r>
              <a:rPr lang="en-US" i="1" dirty="0"/>
              <a:t>and </a:t>
            </a:r>
            <a:r>
              <a:rPr lang="en-US" b="1" i="1" dirty="0" smtClean="0"/>
              <a:t>Workplace</a:t>
            </a:r>
            <a:r>
              <a:rPr lang="en-US" i="1" dirty="0" smtClean="0"/>
              <a:t> locations </a:t>
            </a:r>
            <a:r>
              <a:rPr lang="en-US" i="1" dirty="0"/>
              <a:t>simply by observing the locations and time the user tweeted from</a:t>
            </a:r>
            <a:r>
              <a:rPr lang="en-US" i="1" dirty="0" smtClean="0"/>
              <a:t>?</a:t>
            </a:r>
          </a:p>
          <a:p>
            <a:endParaRPr lang="en-US" i="1" dirty="0"/>
          </a:p>
          <a:p>
            <a:pPr lvl="1"/>
            <a:r>
              <a:rPr lang="en-US" dirty="0" smtClean="0"/>
              <a:t>We </a:t>
            </a:r>
            <a:r>
              <a:rPr lang="en-US" dirty="0"/>
              <a:t>p</a:t>
            </a:r>
            <a:r>
              <a:rPr lang="en-US" dirty="0" smtClean="0"/>
              <a:t>resent </a:t>
            </a:r>
            <a:r>
              <a:rPr lang="en-US" dirty="0"/>
              <a:t>a </a:t>
            </a:r>
            <a:r>
              <a:rPr lang="en-US" dirty="0" smtClean="0"/>
              <a:t>methodology which </a:t>
            </a:r>
            <a:r>
              <a:rPr lang="en-US" dirty="0"/>
              <a:t>infers users key </a:t>
            </a:r>
            <a:r>
              <a:rPr lang="en-US" dirty="0" smtClean="0"/>
              <a:t>locations at </a:t>
            </a:r>
            <a:r>
              <a:rPr lang="en-US" b="1" i="1" dirty="0" smtClean="0"/>
              <a:t>post-code</a:t>
            </a:r>
            <a:r>
              <a:rPr lang="en-US" dirty="0" smtClean="0"/>
              <a:t> level</a:t>
            </a:r>
            <a:endParaRPr lang="en-US" dirty="0"/>
          </a:p>
          <a:p>
            <a:pPr lvl="2"/>
            <a:r>
              <a:rPr lang="en-US" dirty="0" smtClean="0"/>
              <a:t>With the use of geo</a:t>
            </a:r>
            <a:r>
              <a:rPr lang="en-US" dirty="0"/>
              <a:t>-tagged </a:t>
            </a:r>
            <a:r>
              <a:rPr lang="en-US" dirty="0" smtClean="0"/>
              <a:t>Twitter </a:t>
            </a:r>
            <a:r>
              <a:rPr lang="en-US" dirty="0"/>
              <a:t>data</a:t>
            </a:r>
          </a:p>
          <a:p>
            <a:pPr lvl="2"/>
            <a:r>
              <a:rPr lang="en-US" dirty="0" smtClean="0"/>
              <a:t>Evaluation </a:t>
            </a:r>
            <a:r>
              <a:rPr lang="en-US" dirty="0"/>
              <a:t>on 3 distinct geographical regions</a:t>
            </a:r>
          </a:p>
          <a:p>
            <a:pPr lvl="3"/>
            <a:r>
              <a:rPr lang="en-US" dirty="0"/>
              <a:t>Outperforms different studies in cases of granularity and accuracy </a:t>
            </a:r>
            <a:endParaRPr lang="en-US" dirty="0" smtClean="0"/>
          </a:p>
          <a:p>
            <a:pPr lvl="3"/>
            <a:r>
              <a:rPr lang="en-US" dirty="0" smtClean="0"/>
              <a:t>Compare and validate our results with open-data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0"/>
            <a:ext cx="8253834" cy="731837"/>
          </a:xfrm>
        </p:spPr>
        <p:txBody>
          <a:bodyPr/>
          <a:lstStyle/>
          <a:p>
            <a:r>
              <a:rPr lang="en-US" dirty="0" smtClean="0"/>
              <a:t>Applications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382000" cy="4525963"/>
          </a:xfrm>
        </p:spPr>
        <p:txBody>
          <a:bodyPr/>
          <a:lstStyle/>
          <a:p>
            <a:r>
              <a:rPr lang="en-US" dirty="0" smtClean="0"/>
              <a:t>Fraction of user followers in the same Home location as the user as a function of the user’s total number of followers – LA county</a:t>
            </a:r>
            <a:endParaRPr lang="en-US" dirty="0"/>
          </a:p>
        </p:txBody>
      </p:sp>
      <p:pic>
        <p:nvPicPr>
          <p:cNvPr id="5" name="Picture 4" descr="followers_same_location_l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38375"/>
            <a:ext cx="61722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0"/>
            <a:ext cx="8253834" cy="731837"/>
          </a:xfrm>
        </p:spPr>
        <p:txBody>
          <a:bodyPr/>
          <a:lstStyle/>
          <a:p>
            <a:r>
              <a:rPr lang="en-US" dirty="0" smtClean="0"/>
              <a:t>Applications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382000" cy="4525963"/>
          </a:xfrm>
        </p:spPr>
        <p:txBody>
          <a:bodyPr/>
          <a:lstStyle/>
          <a:p>
            <a:r>
              <a:rPr lang="en-US" dirty="0" smtClean="0"/>
              <a:t>Fraction of user followers in the same Home location as the user as a function of the user’s total number of followers – London</a:t>
            </a:r>
            <a:endParaRPr lang="en-US" dirty="0"/>
          </a:p>
        </p:txBody>
      </p:sp>
      <p:pic>
        <p:nvPicPr>
          <p:cNvPr id="4" name="Picture 3" descr="followers_same_location_l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3600"/>
            <a:ext cx="6400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5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0"/>
            <a:ext cx="8253834" cy="731837"/>
          </a:xfrm>
        </p:spPr>
        <p:txBody>
          <a:bodyPr/>
          <a:lstStyle/>
          <a:p>
            <a:r>
              <a:rPr lang="en-US" dirty="0" smtClean="0"/>
              <a:t>Applications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382000" cy="4525963"/>
          </a:xfrm>
        </p:spPr>
        <p:txBody>
          <a:bodyPr/>
          <a:lstStyle/>
          <a:p>
            <a:r>
              <a:rPr lang="en-US" dirty="0" smtClean="0"/>
              <a:t>Fraction of user followers as a function of the distance from the user’s Home Location</a:t>
            </a:r>
            <a:endParaRPr lang="en-US" dirty="0"/>
          </a:p>
        </p:txBody>
      </p:sp>
      <p:pic>
        <p:nvPicPr>
          <p:cNvPr id="5" name="Picture 4" descr="distance_followers_al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7086600" cy="442912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685800"/>
            <a:ext cx="9144000" cy="5410200"/>
          </a:xfrm>
          <a:prstGeom prst="rect">
            <a:avLst/>
          </a:prstGeom>
          <a:solidFill>
            <a:srgbClr val="DDD9C3">
              <a:alpha val="94000"/>
            </a:srgb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majority of a user’s followers live in close proximity to the user. </a:t>
            </a:r>
          </a:p>
          <a:p>
            <a:pPr lvl="1"/>
            <a:r>
              <a:rPr lang="en-US" dirty="0" smtClean="0"/>
              <a:t>London and LA county: </a:t>
            </a:r>
          </a:p>
          <a:p>
            <a:pPr lvl="2"/>
            <a:r>
              <a:rPr lang="en-US" dirty="0" smtClean="0"/>
              <a:t>&gt;90% of the user’s followers live in &lt;50Km from his Home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Netherlands: slightly different approach </a:t>
            </a:r>
          </a:p>
          <a:p>
            <a:pPr lvl="2"/>
            <a:r>
              <a:rPr lang="en-US" dirty="0" smtClean="0"/>
              <a:t>50% of the users followers are in &lt;50Km proximity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We observe an increase in the number of followers located more than 100Km from the user’s Home location.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304800"/>
            <a:ext cx="8253834" cy="731837"/>
          </a:xfrm>
        </p:spPr>
        <p:txBody>
          <a:bodyPr/>
          <a:lstStyle/>
          <a:p>
            <a:r>
              <a:rPr lang="en-US" dirty="0" smtClean="0"/>
              <a:t>Methodology: </a:t>
            </a:r>
            <a:r>
              <a:rPr lang="en-US" dirty="0"/>
              <a:t>Reciprocal </a:t>
            </a:r>
            <a:r>
              <a:rPr lang="en-US" dirty="0" smtClean="0"/>
              <a:t>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3837"/>
            <a:ext cx="83820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Reciprocity </a:t>
            </a:r>
            <a:r>
              <a:rPr lang="en-US" dirty="0"/>
              <a:t>examines whether a connection in a directed graph is bidirectional.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a user </a:t>
            </a:r>
            <a:r>
              <a:rPr lang="en-US" i="1" dirty="0"/>
              <a:t>A </a:t>
            </a:r>
            <a:r>
              <a:rPr lang="en-US" dirty="0"/>
              <a:t>follows a user </a:t>
            </a:r>
            <a:r>
              <a:rPr lang="en-US" i="1" dirty="0"/>
              <a:t>B </a:t>
            </a:r>
            <a:r>
              <a:rPr lang="en-US" dirty="0"/>
              <a:t>and user </a:t>
            </a:r>
            <a:r>
              <a:rPr lang="en-US" i="1" dirty="0"/>
              <a:t>B </a:t>
            </a:r>
            <a:r>
              <a:rPr lang="en-US" dirty="0"/>
              <a:t>also follows user </a:t>
            </a:r>
            <a:r>
              <a:rPr lang="en-US" i="1" dirty="0"/>
              <a:t>A </a:t>
            </a:r>
            <a:r>
              <a:rPr lang="en-US" dirty="0"/>
              <a:t>we </a:t>
            </a:r>
            <a:r>
              <a:rPr lang="en-US" dirty="0" smtClean="0"/>
              <a:t>call this relationship </a:t>
            </a:r>
            <a:r>
              <a:rPr lang="en-US" b="1" i="1" dirty="0" smtClean="0"/>
              <a:t>reciprocal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often consider as a measure of a stronger connection between two </a:t>
            </a:r>
            <a:r>
              <a:rPr lang="en-US" dirty="0" smtClean="0"/>
              <a:t>users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3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0"/>
            <a:ext cx="8253834" cy="731837"/>
          </a:xfrm>
        </p:spPr>
        <p:txBody>
          <a:bodyPr/>
          <a:lstStyle/>
          <a:p>
            <a:r>
              <a:rPr lang="en-US" dirty="0" smtClean="0"/>
              <a:t>Applications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382000" cy="4525963"/>
          </a:xfrm>
        </p:spPr>
        <p:txBody>
          <a:bodyPr/>
          <a:lstStyle/>
          <a:p>
            <a:r>
              <a:rPr lang="en-US" dirty="0" smtClean="0"/>
              <a:t>Fraction of reciprocal relationships of a Twitter User as a function of the distance from the user’s Home Location</a:t>
            </a:r>
            <a:endParaRPr lang="en-US" dirty="0"/>
          </a:p>
        </p:txBody>
      </p:sp>
      <p:pic>
        <p:nvPicPr>
          <p:cNvPr id="4" name="Picture 3" descr="distance_reciprocal_al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66" y="2057400"/>
            <a:ext cx="7077534" cy="41148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808037"/>
            <a:ext cx="9144000" cy="5287963"/>
          </a:xfrm>
          <a:prstGeom prst="rect">
            <a:avLst/>
          </a:prstGeom>
          <a:solidFill>
            <a:srgbClr val="DDD9C3">
              <a:alpha val="97000"/>
            </a:srgb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Most of the reciprocal connections of a user are close to her Home location, in distances less than 50Km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Strengthens the believe that </a:t>
            </a:r>
            <a:r>
              <a:rPr lang="en-US" b="1" dirty="0" smtClean="0"/>
              <a:t>reciprocal connections show a real-world relationship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most reciprocal relationship are in a proximity that allow face-to-face interaction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1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258763"/>
            <a:ext cx="8253834" cy="731837"/>
          </a:xfrm>
        </p:spPr>
        <p:txBody>
          <a:bodyPr/>
          <a:lstStyle/>
          <a:p>
            <a:r>
              <a:rPr lang="en-US" dirty="0" smtClean="0"/>
              <a:t>Open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08037"/>
            <a:ext cx="83820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Examine </a:t>
            </a:r>
            <a:r>
              <a:rPr lang="en-US" dirty="0"/>
              <a:t>whether these reciprocal connections belong to the same economic status of the </a:t>
            </a:r>
            <a:r>
              <a:rPr lang="en-US" dirty="0" smtClean="0"/>
              <a:t>user.</a:t>
            </a:r>
          </a:p>
          <a:p>
            <a:endParaRPr lang="en-US" dirty="0"/>
          </a:p>
          <a:p>
            <a:r>
              <a:rPr lang="en-US" dirty="0" smtClean="0"/>
              <a:t>Economic status: the </a:t>
            </a:r>
            <a:r>
              <a:rPr lang="en-US" dirty="0"/>
              <a:t>average income salary for the postcode.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9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ciprocityVSanual_salar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62125"/>
            <a:ext cx="6934200" cy="4333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0"/>
            <a:ext cx="8253834" cy="731837"/>
          </a:xfrm>
        </p:spPr>
        <p:txBody>
          <a:bodyPr/>
          <a:lstStyle/>
          <a:p>
            <a:r>
              <a:rPr lang="en-US" dirty="0" smtClean="0"/>
              <a:t>Applications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382000" cy="4525963"/>
          </a:xfrm>
        </p:spPr>
        <p:txBody>
          <a:bodyPr/>
          <a:lstStyle/>
          <a:p>
            <a:r>
              <a:rPr lang="en-US" dirty="0" smtClean="0"/>
              <a:t>Fraction of reciprocal relationships of a Twitter User as a function of the difference between the average annual salary of the two post-code areas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808037"/>
            <a:ext cx="8610600" cy="5211763"/>
          </a:xfrm>
          <a:prstGeom prst="rect">
            <a:avLst/>
          </a:prstGeom>
          <a:solidFill>
            <a:schemeClr val="bg1">
              <a:lumMod val="85000"/>
              <a:alpha val="93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Most of reciprocal connections tend to live in a postcode with similar average income. </a:t>
            </a:r>
          </a:p>
          <a:p>
            <a:endParaRPr lang="en-US" dirty="0" smtClean="0"/>
          </a:p>
          <a:p>
            <a:r>
              <a:rPr lang="en-US" dirty="0" smtClean="0"/>
              <a:t>Users not only tend to be friends, in Twitter, with users residing in close proximity </a:t>
            </a:r>
          </a:p>
          <a:p>
            <a:pPr lvl="1"/>
            <a:r>
              <a:rPr lang="en-US" dirty="0" smtClean="0"/>
              <a:t>but also tend to be friends with other users of the same economical status.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06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152400"/>
            <a:ext cx="8253834" cy="731837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525963"/>
          </a:xfrm>
        </p:spPr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How are the daily mobility patterns of the users affected by </a:t>
            </a:r>
            <a:r>
              <a:rPr lang="en-US" dirty="0">
                <a:solidFill>
                  <a:srgbClr val="BFBFBF"/>
                </a:solidFill>
              </a:rPr>
              <a:t>their</a:t>
            </a:r>
            <a:r>
              <a:rPr lang="en-US" dirty="0" smtClean="0">
                <a:solidFill>
                  <a:srgbClr val="BFBFBF"/>
                </a:solidFill>
              </a:rPr>
              <a:t> Home and Work locations?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is the user Ego network formed based on the location of the user?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/>
              <a:t>How the user’s Home, Work and Leisure locations affect her sentiment?</a:t>
            </a:r>
          </a:p>
        </p:txBody>
      </p:sp>
    </p:spTree>
    <p:extLst>
      <p:ext uri="{BB962C8B-B14F-4D97-AF65-F5344CB8AC3E}">
        <p14:creationId xmlns:p14="http://schemas.microsoft.com/office/powerpoint/2010/main" val="282122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76200"/>
            <a:ext cx="8253834" cy="731837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9037"/>
            <a:ext cx="8382000" cy="4525963"/>
          </a:xfrm>
        </p:spPr>
        <p:txBody>
          <a:bodyPr/>
          <a:lstStyle/>
          <a:p>
            <a:r>
              <a:rPr lang="en-US" dirty="0"/>
              <a:t>Sentiment is commonly used to measure the emotional state </a:t>
            </a:r>
            <a:r>
              <a:rPr lang="en-US" dirty="0" smtClean="0"/>
              <a:t>of a user based on the text that he publishes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Combined </a:t>
            </a:r>
            <a:r>
              <a:rPr lang="en-US" dirty="0"/>
              <a:t>with location information </a:t>
            </a:r>
            <a:r>
              <a:rPr lang="en-US" dirty="0" smtClean="0"/>
              <a:t>shows </a:t>
            </a:r>
          </a:p>
          <a:p>
            <a:pPr lvl="1"/>
            <a:r>
              <a:rPr lang="en-US" dirty="0" smtClean="0"/>
              <a:t>how different key locations affect the sentiment of the users </a:t>
            </a:r>
            <a:r>
              <a:rPr lang="en-US" dirty="0"/>
              <a:t>during their everyday online interactions. </a:t>
            </a:r>
          </a:p>
        </p:txBody>
      </p:sp>
    </p:spTree>
    <p:extLst>
      <p:ext uri="{BB962C8B-B14F-4D97-AF65-F5344CB8AC3E}">
        <p14:creationId xmlns:p14="http://schemas.microsoft.com/office/powerpoint/2010/main" val="2990323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106363"/>
            <a:ext cx="8253834" cy="731837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4525963"/>
          </a:xfrm>
        </p:spPr>
        <p:txBody>
          <a:bodyPr/>
          <a:lstStyle/>
          <a:p>
            <a:r>
              <a:rPr lang="en-US" dirty="0" smtClean="0"/>
              <a:t>Use NLTK </a:t>
            </a:r>
            <a:r>
              <a:rPr lang="en-US" dirty="0"/>
              <a:t>to identify sentiment for each English tweet in our </a:t>
            </a:r>
            <a:r>
              <a:rPr lang="en-US" dirty="0" smtClean="0"/>
              <a:t>dataset </a:t>
            </a:r>
          </a:p>
          <a:p>
            <a:r>
              <a:rPr lang="en-US" dirty="0" smtClean="0"/>
              <a:t>Divide the </a:t>
            </a:r>
            <a:r>
              <a:rPr lang="en-US" dirty="0"/>
              <a:t>tweets in three </a:t>
            </a:r>
            <a:r>
              <a:rPr lang="en-US" dirty="0" smtClean="0"/>
              <a:t>categories</a:t>
            </a:r>
            <a:r>
              <a:rPr lang="en-US" dirty="0"/>
              <a:t>, </a:t>
            </a:r>
            <a:r>
              <a:rPr lang="en-US" i="1" dirty="0"/>
              <a:t>Home, Work and </a:t>
            </a:r>
            <a:r>
              <a:rPr lang="en-US" i="1" dirty="0" smtClean="0"/>
              <a:t>Leisure 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the </a:t>
            </a:r>
            <a:r>
              <a:rPr lang="en-US" i="1" dirty="0"/>
              <a:t>Key </a:t>
            </a:r>
            <a:r>
              <a:rPr lang="en-US" i="1" dirty="0" smtClean="0"/>
              <a:t>locations </a:t>
            </a:r>
            <a:r>
              <a:rPr lang="en-US" dirty="0"/>
              <a:t>identified for each </a:t>
            </a:r>
            <a:r>
              <a:rPr lang="en-US" dirty="0" smtClean="0"/>
              <a:t>user</a:t>
            </a:r>
          </a:p>
          <a:p>
            <a:r>
              <a:rPr lang="en-US" dirty="0" smtClean="0"/>
              <a:t>For </a:t>
            </a:r>
            <a:r>
              <a:rPr lang="en-US" dirty="0"/>
              <a:t>each day, we calculate the average score of each user for the corresponding </a:t>
            </a:r>
            <a:r>
              <a:rPr lang="en-US" dirty="0" smtClean="0"/>
              <a:t>category </a:t>
            </a:r>
            <a:endParaRPr lang="en-US" dirty="0"/>
          </a:p>
          <a:p>
            <a:r>
              <a:rPr lang="en-US" dirty="0" smtClean="0"/>
              <a:t>For each category, calculate and plot the average score of the specific calendar day </a:t>
            </a:r>
          </a:p>
          <a:p>
            <a:pPr lvl="1"/>
            <a:r>
              <a:rPr lang="en-US" dirty="0"/>
              <a:t>from January 1st, 2013 to January 1st,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4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457200"/>
            <a:ext cx="8253834" cy="731837"/>
          </a:xfrm>
        </p:spPr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525963"/>
          </a:xfrm>
        </p:spPr>
        <p:txBody>
          <a:bodyPr/>
          <a:lstStyle/>
          <a:p>
            <a:r>
              <a:rPr lang="en-US" dirty="0" smtClean="0"/>
              <a:t>Identification of users’ locations from OSN is in high interest for researchers</a:t>
            </a:r>
          </a:p>
          <a:p>
            <a:r>
              <a:rPr lang="en-US" dirty="0" smtClean="0"/>
              <a:t>Approaches:</a:t>
            </a:r>
          </a:p>
          <a:p>
            <a:pPr lvl="1"/>
            <a:r>
              <a:rPr lang="en-US" dirty="0"/>
              <a:t>Content-based</a:t>
            </a:r>
          </a:p>
          <a:p>
            <a:pPr lvl="2"/>
            <a:r>
              <a:rPr lang="en-US" dirty="0"/>
              <a:t>Analysis of the text that users </a:t>
            </a:r>
            <a:r>
              <a:rPr lang="en-US" dirty="0" smtClean="0"/>
              <a:t>publish</a:t>
            </a:r>
          </a:p>
          <a:p>
            <a:pPr lvl="2"/>
            <a:r>
              <a:rPr lang="en-US" dirty="0"/>
              <a:t>Their accuracy is at most 57% for 10Km </a:t>
            </a:r>
            <a:r>
              <a:rPr lang="en-US" dirty="0" smtClean="0"/>
              <a:t>granularity</a:t>
            </a:r>
          </a:p>
          <a:p>
            <a:pPr lvl="1"/>
            <a:r>
              <a:rPr lang="en-US" dirty="0" smtClean="0"/>
              <a:t>Geo-tagged based</a:t>
            </a:r>
          </a:p>
          <a:p>
            <a:pPr lvl="2"/>
            <a:r>
              <a:rPr lang="en-US" dirty="0" smtClean="0"/>
              <a:t>Based on geographical info (latitude, longitude)</a:t>
            </a:r>
          </a:p>
          <a:p>
            <a:pPr lvl="2"/>
            <a:r>
              <a:rPr lang="en-US" dirty="0" smtClean="0"/>
              <a:t>Mainly for “ground truth” construction regarding home locations (</a:t>
            </a:r>
            <a:r>
              <a:rPr lang="en-US" b="1" dirty="0" smtClean="0"/>
              <a:t>Assumed to have 100% accuracy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ntiment_per_calendar_day_l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3152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0"/>
            <a:ext cx="8253834" cy="731837"/>
          </a:xfrm>
        </p:spPr>
        <p:txBody>
          <a:bodyPr/>
          <a:lstStyle/>
          <a:p>
            <a:r>
              <a:rPr lang="en-US" dirty="0" smtClean="0"/>
              <a:t>Applications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382000" cy="4525963"/>
          </a:xfrm>
        </p:spPr>
        <p:txBody>
          <a:bodyPr/>
          <a:lstStyle/>
          <a:p>
            <a:r>
              <a:rPr lang="en-US" dirty="0" smtClean="0"/>
              <a:t>Sentiment per calendar day for the Tweets published from Home, Work and Leisure locations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762000"/>
            <a:ext cx="9144000" cy="5257800"/>
          </a:xfrm>
          <a:prstGeom prst="rect">
            <a:avLst/>
          </a:prstGeom>
          <a:solidFill>
            <a:schemeClr val="bg1">
              <a:lumMod val="85000"/>
              <a:alpha val="94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Users tend to publish more positive Tweets from Home than from their workplace. </a:t>
            </a:r>
          </a:p>
          <a:p>
            <a:endParaRPr lang="en-US" dirty="0" smtClean="0"/>
          </a:p>
          <a:p>
            <a:r>
              <a:rPr lang="en-US" dirty="0" smtClean="0"/>
              <a:t>The most positive locations during the whole period of investigation were published from Leisure locations. </a:t>
            </a:r>
          </a:p>
          <a:p>
            <a:endParaRPr lang="en-US" dirty="0" smtClean="0"/>
          </a:p>
          <a:p>
            <a:r>
              <a:rPr lang="en-US" dirty="0" smtClean="0"/>
              <a:t>“Happy” and “Sad” days can be identified in all timelines, with tweets from Leisure locations being constantly more positive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6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9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657600"/>
            <a:ext cx="3733800" cy="2362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228600"/>
            <a:ext cx="8253834" cy="731837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2163763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dirty="0" smtClean="0"/>
              <a:t>Evaluate our observations with ground truth data from cities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Compare mobility patterns inferred by Twitter with ground truth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429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16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9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0"/>
            <a:ext cx="8253834" cy="731837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609600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Present problem of users location identification from OSN</a:t>
            </a:r>
          </a:p>
          <a:p>
            <a:r>
              <a:rPr lang="en-US" dirty="0" smtClean="0"/>
              <a:t>Present a study on Tweeting activity and users key locations</a:t>
            </a:r>
          </a:p>
          <a:p>
            <a:r>
              <a:rPr lang="en-US" dirty="0" smtClean="0"/>
              <a:t>Propose a methodology for inferring users key locations</a:t>
            </a:r>
          </a:p>
          <a:p>
            <a:pPr lvl="1"/>
            <a:r>
              <a:rPr lang="en-US" dirty="0" smtClean="0"/>
              <a:t>uses geo-tagged twitter data</a:t>
            </a:r>
          </a:p>
          <a:p>
            <a:r>
              <a:rPr lang="en-US" dirty="0" smtClean="0"/>
              <a:t>Evaluation on 3 distinct geographical regions</a:t>
            </a:r>
          </a:p>
          <a:p>
            <a:pPr lvl="1"/>
            <a:r>
              <a:rPr lang="en-US" dirty="0" smtClean="0"/>
              <a:t>Outperforms different studies in cases of granularity and accuracy </a:t>
            </a:r>
          </a:p>
          <a:p>
            <a:r>
              <a:rPr lang="en-US" dirty="0" smtClean="0"/>
              <a:t>Present example applications using enriched knowledge of user’s key locations</a:t>
            </a:r>
          </a:p>
        </p:txBody>
      </p:sp>
    </p:spTree>
    <p:extLst>
      <p:ext uri="{BB962C8B-B14F-4D97-AF65-F5344CB8AC3E}">
        <p14:creationId xmlns:p14="http://schemas.microsoft.com/office/powerpoint/2010/main" val="215974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368425" y="2541588"/>
            <a:ext cx="7159625" cy="627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tabLst>
                <a:tab pos="857250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9391650" algn="l"/>
                <a:tab pos="9840913" algn="l"/>
              </a:tabLst>
            </a:pPr>
            <a:r>
              <a:rPr lang="en-US" sz="3300" dirty="0" smtClean="0">
                <a:solidFill>
                  <a:srgbClr val="000000"/>
                </a:solidFill>
                <a:latin typeface="Bookman Old Style" pitchFamily="18" charset="0"/>
              </a:rPr>
              <a:t>Thank You!</a:t>
            </a:r>
            <a:endParaRPr lang="en-US" sz="33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631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7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6" y="533400"/>
            <a:ext cx="8253834" cy="731837"/>
          </a:xfrm>
        </p:spPr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construct two different datasets</a:t>
            </a:r>
          </a:p>
          <a:p>
            <a:endParaRPr lang="en-US" dirty="0"/>
          </a:p>
          <a:p>
            <a:pPr lvl="1"/>
            <a:r>
              <a:rPr lang="en-US" dirty="0"/>
              <a:t>Home </a:t>
            </a:r>
            <a:r>
              <a:rPr lang="en-US" dirty="0" smtClean="0"/>
              <a:t>Location Identification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Workplace Location Identification</a:t>
            </a:r>
            <a:endParaRPr lang="en-US" dirty="0"/>
          </a:p>
        </p:txBody>
      </p:sp>
      <p:pic>
        <p:nvPicPr>
          <p:cNvPr id="4" name="Picture 8" descr="http://blog.rivaliq.com/wp-content/uploads/2014/02/logo-linkedi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701937"/>
            <a:ext cx="1419225" cy="40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upcity.com/blog/wp-content/uploads/2013/12/twitter-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5179048"/>
            <a:ext cx="1409700" cy="45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upcity.com/blog/wp-content/uploads/2013/12/twitter-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97848"/>
            <a:ext cx="1409700" cy="45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11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Location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8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Social Project Presentation&amp;quot;&quot;/&gt;&lt;property id=&quot;20307&quot; value=&quot;256&quot;/&gt;&lt;/object&gt;&lt;object type=&quot;3&quot; unique_id=&quot;10029&quot;&gt;&lt;property id=&quot;20148&quot; value=&quot;5&quot;/&gt;&lt;property id=&quot;20300&quot; value=&quot;Slide 2 - &amp;quot;General Information&amp;quot;&quot;/&gt;&lt;property id=&quot;20307&quot; value=&quot;257&quot;/&gt;&lt;/object&gt;&lt;object type=&quot;3&quot; unique_id=&quot;10030&quot;&gt;&lt;property id=&quot;20148&quot; value=&quot;5&quot;/&gt;&lt;property id=&quot;20300&quot; value=&quot;Slide 3 - &amp;quot;iSocial Website&amp;quot;&quot;/&gt;&lt;property id=&quot;20307&quot; value=&quot;258&quot;/&gt;&lt;/object&gt;&lt;object type=&quot;3&quot; unique_id=&quot;10031&quot;&gt;&lt;property id=&quot;20148&quot; value=&quot;5&quot;/&gt;&lt;property id=&quot;20300&quot; value=&quot;Slide 4&quot;/&gt;&lt;property id=&quot;20307&quot; value=&quot;259&quot;/&gt;&lt;/object&gt;&lt;object type=&quot;3&quot; unique_id=&quot;10032&quot;&gt;&lt;property id=&quot;20148&quot; value=&quot;5&quot;/&gt;&lt;property id=&quot;20300&quot; value=&quot;Slide 5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iSocial Projec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3370</TotalTime>
  <Words>2632</Words>
  <Application>Microsoft Macintosh PowerPoint</Application>
  <PresentationFormat>On-screen Show (4:3)</PresentationFormat>
  <Paragraphs>361</Paragraphs>
  <Slides>65</Slides>
  <Notes>34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iSocial Project Presentation</vt:lpstr>
      <vt:lpstr>Detecting and understanding User patterns from OSN activity</vt:lpstr>
      <vt:lpstr>Users key locations IN OSN: Identification and Applications</vt:lpstr>
      <vt:lpstr>Motivation</vt:lpstr>
      <vt:lpstr>Motivation</vt:lpstr>
      <vt:lpstr>PowerPoint Presentation</vt:lpstr>
      <vt:lpstr>Related Work</vt:lpstr>
      <vt:lpstr>Datasets</vt:lpstr>
      <vt:lpstr>Datasets</vt:lpstr>
      <vt:lpstr>Home Location</vt:lpstr>
      <vt:lpstr>Home Location</vt:lpstr>
      <vt:lpstr>Home Location</vt:lpstr>
      <vt:lpstr>Workplace Location</vt:lpstr>
      <vt:lpstr>Workplace Location</vt:lpstr>
      <vt:lpstr>Workplace Location</vt:lpstr>
      <vt:lpstr>Workplace Location</vt:lpstr>
      <vt:lpstr>Workplace Location</vt:lpstr>
      <vt:lpstr>Users Key Locations</vt:lpstr>
      <vt:lpstr>Hypothesis</vt:lpstr>
      <vt:lpstr>Observations</vt:lpstr>
      <vt:lpstr>Observations</vt:lpstr>
      <vt:lpstr>Observations</vt:lpstr>
      <vt:lpstr>Observations</vt:lpstr>
      <vt:lpstr>Observations</vt:lpstr>
      <vt:lpstr>Proposed Methodology</vt:lpstr>
      <vt:lpstr>Evaluation</vt:lpstr>
      <vt:lpstr>Evaluation Scenario</vt:lpstr>
      <vt:lpstr>Evaluation – Pre-processing</vt:lpstr>
      <vt:lpstr>Evaluation – Pre-processing</vt:lpstr>
      <vt:lpstr>Evaluation - Metrics</vt:lpstr>
      <vt:lpstr>Evaluation - Methods</vt:lpstr>
      <vt:lpstr>Evaluation - Results</vt:lpstr>
      <vt:lpstr>Evaluation - Results</vt:lpstr>
      <vt:lpstr>Evaluation - Results</vt:lpstr>
      <vt:lpstr>PowerPoint Presentation</vt:lpstr>
      <vt:lpstr>Evaluation - Results</vt:lpstr>
      <vt:lpstr>Evaluation - Discussion</vt:lpstr>
      <vt:lpstr>Evaluation - Discussion</vt:lpstr>
      <vt:lpstr>Applications</vt:lpstr>
      <vt:lpstr>Applications</vt:lpstr>
      <vt:lpstr>Applications (1)</vt:lpstr>
      <vt:lpstr>Applications (1)</vt:lpstr>
      <vt:lpstr>Applications (1)</vt:lpstr>
      <vt:lpstr>Applications (1)</vt:lpstr>
      <vt:lpstr>Observations: Home - Work</vt:lpstr>
      <vt:lpstr>Applications (1)</vt:lpstr>
      <vt:lpstr>Applications</vt:lpstr>
      <vt:lpstr>Applications (2)</vt:lpstr>
      <vt:lpstr>Applications (2)</vt:lpstr>
      <vt:lpstr>Applications (2)</vt:lpstr>
      <vt:lpstr>Applications (2)</vt:lpstr>
      <vt:lpstr>Applications (2)</vt:lpstr>
      <vt:lpstr>Applications (2)</vt:lpstr>
      <vt:lpstr>Methodology: Reciprocal Connections</vt:lpstr>
      <vt:lpstr>Applications (2)</vt:lpstr>
      <vt:lpstr>Open Data</vt:lpstr>
      <vt:lpstr>Applications (2)</vt:lpstr>
      <vt:lpstr>Applications</vt:lpstr>
      <vt:lpstr>Methodology</vt:lpstr>
      <vt:lpstr>Methodology</vt:lpstr>
      <vt:lpstr>Applications (3)</vt:lpstr>
      <vt:lpstr>Future Work</vt:lpstr>
      <vt:lpstr>Future Work</vt:lpstr>
      <vt:lpstr>Conclusions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iSocial Project Presentation</dc:title>
  <dc:creator>Loizos</dc:creator>
  <cp:lastModifiedBy>Haris Efstathiades</cp:lastModifiedBy>
  <cp:revision>203</cp:revision>
  <dcterms:created xsi:type="dcterms:W3CDTF">2014-11-20T10:06:19Z</dcterms:created>
  <dcterms:modified xsi:type="dcterms:W3CDTF">2016-02-01T09:30:50Z</dcterms:modified>
</cp:coreProperties>
</file>